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256" r:id="rId3"/>
    <p:sldId id="257" r:id="rId4"/>
    <p:sldId id="258" r:id="rId5"/>
    <p:sldId id="259" r:id="rId6"/>
    <p:sldId id="264" r:id="rId7"/>
    <p:sldId id="268" r:id="rId8"/>
    <p:sldId id="269" r:id="rId9"/>
    <p:sldId id="265" r:id="rId10"/>
    <p:sldId id="270" r:id="rId11"/>
    <p:sldId id="280" r:id="rId12"/>
    <p:sldId id="272" r:id="rId13"/>
    <p:sldId id="271" r:id="rId14"/>
    <p:sldId id="266" r:id="rId15"/>
    <p:sldId id="260" r:id="rId16"/>
    <p:sldId id="261" r:id="rId17"/>
    <p:sldId id="281" r:id="rId18"/>
    <p:sldId id="262" r:id="rId19"/>
    <p:sldId id="263" r:id="rId20"/>
    <p:sldId id="267" r:id="rId21"/>
    <p:sldId id="275" r:id="rId22"/>
    <p:sldId id="278" r:id="rId23"/>
    <p:sldId id="279" r:id="rId24"/>
    <p:sldId id="277" r:id="rId25"/>
    <p:sldId id="276" r:id="rId26"/>
    <p:sldId id="282" r:id="rId27"/>
    <p:sldId id="284" r:id="rId28"/>
    <p:sldId id="283" r:id="rId29"/>
    <p:sldId id="273" r:id="rId30"/>
    <p:sldId id="274"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18" autoAdjust="0"/>
    <p:restoredTop sz="94660"/>
  </p:normalViewPr>
  <p:slideViewPr>
    <p:cSldViewPr>
      <p:cViewPr>
        <p:scale>
          <a:sx n="75" d="100"/>
          <a:sy n="75" d="100"/>
        </p:scale>
        <p:origin x="-486" y="-6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9115070-FAD2-44AB-B7AF-9F00ECD6C48A}" type="datetimeFigureOut">
              <a:rPr lang="en-US"/>
              <a:pPr>
                <a:defRPr/>
              </a:pPr>
              <a:t>11/19/2008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C1BE51A-673B-4D11-BDD6-0BC96EA63F7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ABCF3F-B44C-4B08-8340-2755BB2A5594}" type="slidenum">
              <a:rPr lang="en-GB" smtClean="0">
                <a:solidFill>
                  <a:srgbClr val="000000"/>
                </a:solidFill>
                <a:latin typeface="Times New Roman" pitchFamily="18" charset="0"/>
                <a:cs typeface="Times New Roman" pitchFamily="18" charset="0"/>
              </a:rPr>
              <a:pPr fontAlgn="base">
                <a:spcBef>
                  <a:spcPct val="0"/>
                </a:spcBef>
                <a:spcAft>
                  <a:spcPct val="0"/>
                </a:spcAft>
              </a:pPr>
              <a:t>7</a:t>
            </a:fld>
            <a:endParaRPr lang="en-GB" smtClean="0">
              <a:solidFill>
                <a:srgbClr val="000000"/>
              </a:solidFill>
              <a:latin typeface="Times New Roman" pitchFamily="18" charset="0"/>
              <a:cs typeface="Times New Roman" pitchFamily="18"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F9A8BB-FA37-494B-AA9A-B7843B5FEEEC}" type="slidenum">
              <a:rPr lang="en-US"/>
              <a:pPr fontAlgn="base">
                <a:spcBef>
                  <a:spcPct val="0"/>
                </a:spcBef>
                <a:spcAft>
                  <a:spcPct val="0"/>
                </a:spcAft>
                <a:defRPr/>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smtClean="0"/>
              <a:t>שוע הנצרי ומלך היהודים</a:t>
            </a:r>
            <a:br>
              <a:rPr lang="he-IL" smtClean="0"/>
            </a:br>
            <a:r>
              <a:rPr lang="el-GR" smtClean="0"/>
              <a:t>ιησους ο ναζωραιος ο βασιλευς των ιουδαιων</a:t>
            </a:r>
            <a:br>
              <a:rPr lang="el-GR" smtClean="0"/>
            </a:br>
            <a:r>
              <a:rPr lang="en-US" smtClean="0"/>
              <a:t>IESVS·NAZARENVS·REX·IVDÆORVM </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6A2580-0799-46D5-B8AE-E97F0876AD18}" type="slidenum">
              <a:rPr lang="en-US"/>
              <a:pPr fontAlgn="base">
                <a:spcBef>
                  <a:spcPct val="0"/>
                </a:spcBef>
                <a:spcAft>
                  <a:spcPct val="0"/>
                </a:spcAft>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D943CDFF-D6C2-4935-98FE-0B77C65875DD}" type="datetimeFigureOut">
              <a:rPr lang="en-US"/>
              <a:pPr>
                <a:defRPr/>
              </a:pPr>
              <a:t>11/19/2008</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B26ECB94-24D8-4638-8166-995DCB212B2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F56089B-48D8-4E58-9B4E-01FFC7C600B8}" type="datetimeFigureOut">
              <a:rPr lang="en-US"/>
              <a:pPr>
                <a:defRPr/>
              </a:pPr>
              <a:t>11/19/2008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C2055B0-4C0C-435D-976E-CB1A30D4D1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2C548B4-CDA0-4752-869F-6AD65B624E3C}" type="datetimeFigureOut">
              <a:rPr lang="en-US"/>
              <a:pPr>
                <a:defRPr/>
              </a:pPr>
              <a:t>11/19/2008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CBC115D-1CCF-4647-BD05-35ABBDD92FD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44D4376-8F7A-49CC-9C6C-6AB2686AD0D7}"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5FF92F1-BF33-401F-BC70-D248E8A20B97}"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B443684-E45C-4281-A740-27D7E0E70050}"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BCE5B80-E82D-44E2-B20B-7EBF52D2640F}"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9216F29-D268-4B62-92C1-A0CDFC5D81AD}"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AD5F4BD-71BF-4B4A-B3AB-0A9577F2F7D9}"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82162D2-F1FE-4820-BD77-A6D1C4544C4E}"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6A2E90C-630E-494F-927C-F871C1953D2F}"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142C2F4-B616-4F09-8699-EE2753DD8FD9}" type="datetimeFigureOut">
              <a:rPr lang="en-US"/>
              <a:pPr>
                <a:defRPr/>
              </a:pPr>
              <a:t>11/19/2008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5B3F8BF-04D6-4202-8A4C-27E31A1AF3B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C557801-6878-402E-BE48-F84D269E261B}"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265CDF6-0516-425D-89A3-485089EA5D99}"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4F9B435-9C96-4038-88ED-D89AA021343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53397D9B-8CC6-47A1-918C-F17DEC0587F6}" type="datetimeFigureOut">
              <a:rPr lang="en-US"/>
              <a:pPr>
                <a:defRPr/>
              </a:pPr>
              <a:t>11/19/2008</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33251089-7D03-4B8A-BD59-E9FCC4D2B3E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1CC66E6-3EAE-4011-92C1-FA45E782763F}" type="datetimeFigureOut">
              <a:rPr lang="en-US"/>
              <a:pPr>
                <a:defRPr/>
              </a:pPr>
              <a:t>11/19/2008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BCFC019-85B0-4E6B-A477-A24C442AA2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88508244-5358-4653-9D9A-9D661D9EC9D9}" type="datetimeFigureOut">
              <a:rPr lang="en-US"/>
              <a:pPr>
                <a:defRPr/>
              </a:pPr>
              <a:t>11/19/2008</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BE2A09A-9FD0-447E-81AD-B2F12702B7C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DEF71E0-4E94-43CE-8786-B64C13AA47C1}" type="datetimeFigureOut">
              <a:rPr lang="en-US"/>
              <a:pPr>
                <a:defRPr/>
              </a:pPr>
              <a:t>11/19/2008</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1B681D5-53F5-46F8-8A80-5931091D3B6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02C9B19-30D4-4BAD-A3FF-F4C3D117352A}" type="datetimeFigureOut">
              <a:rPr lang="en-US"/>
              <a:pPr>
                <a:defRPr/>
              </a:pPr>
              <a:t>11/19/2008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39BD4BA-5E97-4576-B444-1C52514215A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F244E20F-46B1-412F-9932-CB8B09C068FC}" type="datetimeFigureOut">
              <a:rPr lang="en-US"/>
              <a:pPr>
                <a:defRPr/>
              </a:pPr>
              <a:t>11/19/2008</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4F6F0F52-6810-4D82-BABD-64DE6026830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AA34E4CB-A9E3-4BFE-AE87-3B4084D60FED}" type="datetimeFigureOut">
              <a:rPr lang="en-US"/>
              <a:pPr>
                <a:defRPr/>
              </a:pPr>
              <a:t>11/19/2008</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1D5D3A45-DB86-420D-A181-D72AC2786E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A7737C67-FA4D-4B0E-8578-E236A3833316}" type="datetimeFigureOut">
              <a:rPr lang="en-US"/>
              <a:pPr>
                <a:defRPr/>
              </a:pPr>
              <a:t>11/19/2008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0F929B37-5389-49B8-ADAF-B613F83EBC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77" r:id="rId2"/>
    <p:sldLayoutId id="2147483696" r:id="rId3"/>
    <p:sldLayoutId id="2147483678" r:id="rId4"/>
    <p:sldLayoutId id="2147483679" r:id="rId5"/>
    <p:sldLayoutId id="2147483680" r:id="rId6"/>
    <p:sldLayoutId id="2147483681" r:id="rId7"/>
    <p:sldLayoutId id="2147483697" r:id="rId8"/>
    <p:sldLayoutId id="2147483698" r:id="rId9"/>
    <p:sldLayoutId id="2147483682" r:id="rId10"/>
    <p:sldLayoutId id="2147483683"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E76FB445-0D9D-4CB8-ADBF-5BD75EB867D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hp.ug.cs.usyd.edu.au/~jnot4610/bibref.php?book=%20Luke&amp;verse=23:43&amp;sr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php.ug.cs.usyd.edu.au/~jnot4610/bibref.php?book=%20John&amp;verse=19:30&amp;src=!" TargetMode="External"/><Relationship Id="rId3" Type="http://schemas.openxmlformats.org/officeDocument/2006/relationships/hyperlink" Target="http://php.ug.cs.usyd.edu.au/~jnot4610/bibref.php?book=%20Luke&amp;verse=23:43&amp;src=!" TargetMode="External"/><Relationship Id="rId7" Type="http://schemas.openxmlformats.org/officeDocument/2006/relationships/hyperlink" Target="http://php.ug.cs.usyd.edu.au/~jnot4610/bibref.php?book=%20John&amp;verse=19:28&amp;src=!" TargetMode="External"/><Relationship Id="rId2" Type="http://schemas.openxmlformats.org/officeDocument/2006/relationships/hyperlink" Target="http://php.ug.cs.usyd.edu.au/~jnot4610/bibref.php?book=%20Luke&amp;verse=23:34&amp;src=!" TargetMode="External"/><Relationship Id="rId1" Type="http://schemas.openxmlformats.org/officeDocument/2006/relationships/slideLayout" Target="../slideLayouts/slideLayout2.xml"/><Relationship Id="rId6" Type="http://schemas.openxmlformats.org/officeDocument/2006/relationships/hyperlink" Target="http://php.ug.cs.usyd.edu.au/~jnot4610/bibref.php?book=%20Mark&amp;verse=15:34&amp;src=!" TargetMode="External"/><Relationship Id="rId5" Type="http://schemas.openxmlformats.org/officeDocument/2006/relationships/hyperlink" Target="http://php.ug.cs.usyd.edu.au/~jnot4610/bibref.php?book=%20Matthew&amp;verse=27:46&amp;src=!" TargetMode="External"/><Relationship Id="rId10" Type="http://schemas.openxmlformats.org/officeDocument/2006/relationships/hyperlink" Target="http://schaefer-family.com/sayings.htm" TargetMode="External"/><Relationship Id="rId4" Type="http://schemas.openxmlformats.org/officeDocument/2006/relationships/hyperlink" Target="http://php.ug.cs.usyd.edu.au/~jnot4610/bibref.php?book=%20John&amp;verse=19:26-27&amp;src=!" TargetMode="External"/><Relationship Id="rId9" Type="http://schemas.openxmlformats.org/officeDocument/2006/relationships/hyperlink" Target="http://php.ug.cs.usyd.edu.au/~jnot4610/bibref.php?book=%20Luke&amp;verse=23:46&amp;src=!"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php.ug.cs.usyd.edu.au/~jnot4610/bibref.php?book=%20Zechariah&amp;verse=14:5&amp;src=NRSV" TargetMode="External"/><Relationship Id="rId3" Type="http://schemas.openxmlformats.org/officeDocument/2006/relationships/hyperlink" Target="http://php.ug.cs.usyd.edu.au/~jnot4610/bibref.php?book=%20Amos&amp;verse=8:8-9&amp;src=NRSV" TargetMode="External"/><Relationship Id="rId7" Type="http://schemas.openxmlformats.org/officeDocument/2006/relationships/hyperlink" Target="http://en.wikipedia.org/wiki/Book_of_Zechariah" TargetMode="External"/><Relationship Id="rId2" Type="http://schemas.openxmlformats.org/officeDocument/2006/relationships/hyperlink" Target="http://en.wikipedia.org/wiki/Book_of_Amos" TargetMode="External"/><Relationship Id="rId1" Type="http://schemas.openxmlformats.org/officeDocument/2006/relationships/slideLayout" Target="../slideLayouts/slideLayout2.xml"/><Relationship Id="rId6" Type="http://schemas.openxmlformats.org/officeDocument/2006/relationships/hyperlink" Target="http://php.ug.cs.usyd.edu.au/~jnot4610/bibref.php?book=%20Amos&amp;verse=1:1&amp;src=NRSV" TargetMode="External"/><Relationship Id="rId5" Type="http://schemas.openxmlformats.org/officeDocument/2006/relationships/hyperlink" Target="http://en.wikipedia.org/wiki/Uzziah_of_Judah" TargetMode="External"/><Relationship Id="rId4" Type="http://schemas.openxmlformats.org/officeDocument/2006/relationships/hyperlink" Target="http://en.wikipedia.org/wiki/NRSV"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Origen" TargetMode="External"/><Relationship Id="rId7" Type="http://schemas.openxmlformats.org/officeDocument/2006/relationships/hyperlink" Target="http://en.wikipedia.org/wiki/Tertullian" TargetMode="External"/><Relationship Id="rId2" Type="http://schemas.openxmlformats.org/officeDocument/2006/relationships/hyperlink" Target="http://en.wikipedia.org/wiki/Julius_Africanus" TargetMode="External"/><Relationship Id="rId1" Type="http://schemas.openxmlformats.org/officeDocument/2006/relationships/slideLayout" Target="../slideLayouts/slideLayout2.xml"/><Relationship Id="rId6" Type="http://schemas.openxmlformats.org/officeDocument/2006/relationships/hyperlink" Target="http://en.wikipedia.org/wiki/Diogenes_La%C3%ABrtius" TargetMode="External"/><Relationship Id="rId5" Type="http://schemas.openxmlformats.org/officeDocument/2006/relationships/hyperlink" Target="http://en.wikipedia.org/wiki/Thallus_(historian)" TargetMode="External"/><Relationship Id="rId4" Type="http://schemas.openxmlformats.org/officeDocument/2006/relationships/hyperlink" Target="http://en.wikipedia.org/wiki/Phlegon_of_Tralles"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p:cNvSpPr>
            <a:spLocks noGrp="1"/>
          </p:cNvSpPr>
          <p:nvPr>
            <p:ph type="subTitle" idx="1"/>
          </p:nvPr>
        </p:nvSpPr>
        <p:spPr/>
        <p:txBody>
          <a:bodyPr/>
          <a:lstStyle/>
          <a:p>
            <a:pPr eaLnBrk="1" hangingPunct="1"/>
            <a:r>
              <a:rPr lang="en-US" smtClean="0"/>
              <a:t>Week 47</a:t>
            </a:r>
          </a:p>
        </p:txBody>
      </p:sp>
      <p:sp>
        <p:nvSpPr>
          <p:cNvPr id="26626" name="Title 1"/>
          <p:cNvSpPr>
            <a:spLocks noGrp="1"/>
          </p:cNvSpPr>
          <p:nvPr>
            <p:ph type="ctrTitle"/>
          </p:nvPr>
        </p:nvSpPr>
        <p:spPr>
          <a:xfrm>
            <a:off x="457200" y="1506538"/>
            <a:ext cx="8229600" cy="1470025"/>
          </a:xfrm>
        </p:spPr>
        <p:txBody>
          <a:bodyPr/>
          <a:lstStyle/>
          <a:p>
            <a:pPr eaLnBrk="1" hangingPunct="1"/>
            <a:r>
              <a:rPr smtClean="0"/>
              <a:t>The Death and Burial of Jesus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Fig Tree Cursing</a:t>
            </a:r>
          </a:p>
        </p:txBody>
      </p:sp>
      <p:sp>
        <p:nvSpPr>
          <p:cNvPr id="36866" name="Rectangle 4"/>
          <p:cNvSpPr>
            <a:spLocks noGrp="1"/>
          </p:cNvSpPr>
          <p:nvPr>
            <p:ph type="body" idx="4294967295"/>
          </p:nvPr>
        </p:nvSpPr>
        <p:spPr/>
        <p:txBody>
          <a:bodyPr/>
          <a:lstStyle/>
          <a:p>
            <a:pPr eaLnBrk="1" hangingPunct="1"/>
            <a:r>
              <a:rPr lang="en-US" smtClean="0"/>
              <a:t>“Not the season for figs”</a:t>
            </a:r>
          </a:p>
          <a:p>
            <a:pPr lvl="1" eaLnBrk="1" hangingPunct="1"/>
            <a:r>
              <a:rPr lang="en-US" smtClean="0"/>
              <a:t>He saw that it had leaves.</a:t>
            </a:r>
          </a:p>
          <a:p>
            <a:pPr lvl="1" eaLnBrk="1" hangingPunct="1"/>
            <a:r>
              <a:rPr lang="en-US" smtClean="0"/>
              <a:t>Mediterranean fig trees frequently bore the “pre-figs” before leaves flushed out.</a:t>
            </a:r>
          </a:p>
          <a:p>
            <a:pPr lvl="1" eaLnBrk="1" hangingPunct="1"/>
            <a:r>
              <a:rPr lang="en-US" smtClean="0"/>
              <a:t>Therefore, if leaves were there, but no even unripe figs, there would be no figs that year at all.</a:t>
            </a:r>
          </a:p>
          <a:p>
            <a:pPr eaLnBrk="1" hangingPunct="1"/>
            <a:r>
              <a:rPr lang="en-US" smtClean="0"/>
              <a:t>This tree is FAKING having figs.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t>Jesus’ Perfect Example</a:t>
            </a:r>
          </a:p>
        </p:txBody>
      </p:sp>
      <p:sp>
        <p:nvSpPr>
          <p:cNvPr id="37890" name="Content Placeholder 2"/>
          <p:cNvSpPr>
            <a:spLocks noGrp="1"/>
          </p:cNvSpPr>
          <p:nvPr>
            <p:ph sz="quarter" idx="1"/>
          </p:nvPr>
        </p:nvSpPr>
        <p:spPr/>
        <p:txBody>
          <a:bodyPr/>
          <a:lstStyle/>
          <a:p>
            <a:pPr eaLnBrk="1" hangingPunct="1"/>
            <a:r>
              <a:rPr lang="en-US" smtClean="0"/>
              <a:t>Foot Washing</a:t>
            </a:r>
          </a:p>
          <a:p>
            <a:pPr eaLnBrk="1" hangingPunct="1"/>
            <a:r>
              <a:rPr lang="en-US" smtClean="0"/>
              <a:t>Forgiveness</a:t>
            </a:r>
          </a:p>
          <a:p>
            <a:pPr eaLnBrk="1" hangingPunct="1"/>
            <a:r>
              <a:rPr lang="en-US" smtClean="0"/>
              <a:t>No revile-ing in return</a:t>
            </a:r>
          </a:p>
          <a:p>
            <a:pPr eaLnBrk="1" hangingPunct="1"/>
            <a:r>
              <a:rPr lang="en-US" smtClean="0"/>
              <a:t>In his last hours, we get “A new command I give you:  Love one another. As I have loved you, so you must love one another. By this will all men know that you are my disciples.”</a:t>
            </a:r>
          </a:p>
          <a:p>
            <a:pPr eaLnBrk="1" hangingPunct="1"/>
            <a:r>
              <a:rPr lang="en-US" smtClean="0"/>
              <a:t>Read John 13 through the end of the book.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Time Table of the Last Week</a:t>
            </a:r>
          </a:p>
        </p:txBody>
      </p:sp>
      <p:sp>
        <p:nvSpPr>
          <p:cNvPr id="38914" name="Content Placeholder 2"/>
          <p:cNvSpPr>
            <a:spLocks noGrp="1"/>
          </p:cNvSpPr>
          <p:nvPr>
            <p:ph sz="quarter" idx="1"/>
          </p:nvPr>
        </p:nvSpPr>
        <p:spPr/>
        <p:txBody>
          <a:bodyPr/>
          <a:lstStyle/>
          <a:p>
            <a:pPr eaLnBrk="1" hangingPunct="1"/>
            <a:r>
              <a:rPr lang="en-US" smtClean="0"/>
              <a:t>Generally believed Jesus died on Friday (day before the Sabbath.) See timeline on next slide.</a:t>
            </a:r>
          </a:p>
          <a:p>
            <a:pPr eaLnBrk="1" hangingPunct="1"/>
            <a:r>
              <a:rPr lang="en-US" smtClean="0"/>
              <a:t>F LaGard has an interesting theory on pp 1454-1455.</a:t>
            </a:r>
          </a:p>
          <a:p>
            <a:pPr lvl="1" eaLnBrk="1" hangingPunct="1"/>
            <a:r>
              <a:rPr lang="en-US" smtClean="0"/>
              <a:t>Essentially, as part of Passover and Feast of Unleavened Bread, the day of Preparation of Passover was also a “Sabbath” type day.</a:t>
            </a:r>
          </a:p>
          <a:p>
            <a:pPr lvl="1" eaLnBrk="1" hangingPunct="1"/>
            <a:r>
              <a:rPr lang="en-US" smtClean="0"/>
              <a:t>If that day didn’t fall on Saturday, there were two “Sabbaths” that week.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76200" y="74613"/>
          <a:ext cx="8991600" cy="6707187"/>
        </p:xfrm>
        <a:graphic>
          <a:graphicData uri="http://schemas.openxmlformats.org/drawingml/2006/table">
            <a:tbl>
              <a:tblPr/>
              <a:tblGrid>
                <a:gridCol w="685800"/>
                <a:gridCol w="6096000"/>
                <a:gridCol w="2209800"/>
              </a:tblGrid>
              <a:tr h="242047">
                <a:tc>
                  <a:txBody>
                    <a:bodyPr/>
                    <a:lstStyle/>
                    <a:p>
                      <a:pPr algn="ctr" fontAlgn="t">
                        <a:spcBef>
                          <a:spcPts val="300"/>
                        </a:spcBef>
                        <a:spcAft>
                          <a:spcPts val="300"/>
                        </a:spcAft>
                      </a:pPr>
                      <a:r>
                        <a:rPr lang="en-US" sz="1200" b="1" dirty="0"/>
                        <a:t>Day</a:t>
                      </a:r>
                      <a:endParaRPr lang="en-US" sz="1200" dirty="0"/>
                    </a:p>
                  </a:txBody>
                  <a:tcPr marL="17787" marR="17787" marT="12807" marB="1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fontAlgn="t">
                        <a:spcBef>
                          <a:spcPts val="300"/>
                        </a:spcBef>
                        <a:spcAft>
                          <a:spcPts val="300"/>
                        </a:spcAft>
                      </a:pPr>
                      <a:r>
                        <a:rPr lang="en-US" sz="1200" b="1"/>
                        <a:t>Event</a:t>
                      </a:r>
                      <a:endParaRPr lang="en-US" sz="1200"/>
                    </a:p>
                  </a:txBody>
                  <a:tcPr marL="17787" marR="17787" marT="12807" marB="1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fontAlgn="t">
                        <a:spcBef>
                          <a:spcPts val="300"/>
                        </a:spcBef>
                        <a:spcAft>
                          <a:spcPts val="300"/>
                        </a:spcAft>
                      </a:pPr>
                      <a:r>
                        <a:rPr lang="en-US" sz="1200" b="1"/>
                        <a:t>Biblical Reference</a:t>
                      </a:r>
                      <a:endParaRPr lang="en-US" sz="1200"/>
                    </a:p>
                  </a:txBody>
                  <a:tcPr marL="17787" marR="17787" marT="12807" marB="1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r>
              <a:tr h="345781">
                <a:tc>
                  <a:txBody>
                    <a:bodyPr/>
                    <a:lstStyle/>
                    <a:p>
                      <a:pPr algn="l" fontAlgn="t">
                        <a:spcBef>
                          <a:spcPts val="300"/>
                        </a:spcBef>
                        <a:spcAft>
                          <a:spcPts val="300"/>
                        </a:spcAft>
                      </a:pPr>
                      <a:r>
                        <a:rPr lang="en-US" sz="1800" dirty="0"/>
                        <a:t>Sun</a:t>
                      </a:r>
                    </a:p>
                  </a:txBody>
                  <a:tcPr marL="17787" marR="17787" marT="12807" marB="1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The triumphal entry into Jerusalem</a:t>
                      </a:r>
                    </a:p>
                  </a:txBody>
                  <a:tcPr marL="17787" marR="17787" marT="12807" marB="1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Mark 11:1-11</a:t>
                      </a:r>
                    </a:p>
                  </a:txBody>
                  <a:tcPr marL="17787" marR="17787" marT="12807" marB="1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516">
                <a:tc>
                  <a:txBody>
                    <a:bodyPr/>
                    <a:lstStyle/>
                    <a:p>
                      <a:pPr algn="l" fontAlgn="t">
                        <a:spcBef>
                          <a:spcPts val="300"/>
                        </a:spcBef>
                        <a:spcAft>
                          <a:spcPts val="300"/>
                        </a:spcAft>
                      </a:pPr>
                      <a:r>
                        <a:rPr lang="en-US" sz="1800" dirty="0"/>
                        <a:t>Mon</a:t>
                      </a:r>
                    </a:p>
                  </a:txBody>
                  <a:tcPr marL="17787" marR="17787" marT="12807" marB="1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Cleanses the temple in Jerusalem</a:t>
                      </a:r>
                    </a:p>
                  </a:txBody>
                  <a:tcPr marL="17787" marR="17787" marT="12807" marB="1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Mark 11:15–19</a:t>
                      </a:r>
                    </a:p>
                  </a:txBody>
                  <a:tcPr marL="17787" marR="17787" marT="12807" marB="1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8367">
                <a:tc>
                  <a:txBody>
                    <a:bodyPr/>
                    <a:lstStyle/>
                    <a:p>
                      <a:pPr algn="l" fontAlgn="t">
                        <a:spcBef>
                          <a:spcPts val="300"/>
                        </a:spcBef>
                        <a:spcAft>
                          <a:spcPts val="300"/>
                        </a:spcAft>
                      </a:pPr>
                      <a:r>
                        <a:rPr lang="en-US" sz="1800" dirty="0"/>
                        <a:t>Tues</a:t>
                      </a:r>
                    </a:p>
                  </a:txBody>
                  <a:tcPr marL="17787" marR="17787" marT="12807" marB="1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The Sanhedrin challenges Jesus’ authority</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Jesus foretells the destruction of Jerusalem and His Second Coming</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Mary anoints Jesus at Bethany</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Judas bargains with the Jewish rulers to betray Jesus</a:t>
                      </a:r>
                    </a:p>
                  </a:txBody>
                  <a:tcPr marL="17787" marR="17787" marT="12807" marB="1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kumimoji="0" lang="fi-FI" sz="1800" kern="1200" dirty="0">
                          <a:solidFill>
                            <a:schemeClr val="tx1"/>
                          </a:solidFill>
                          <a:latin typeface="+mn-lt"/>
                          <a:ea typeface="+mn-ea"/>
                          <a:cs typeface="+mn-cs"/>
                        </a:rPr>
                        <a:t>Luke 20:1-8</a:t>
                      </a:r>
                    </a:p>
                    <a:p>
                      <a:pPr marL="0" algn="l" rtl="0" eaLnBrk="1" fontAlgn="t" latinLnBrk="0" hangingPunct="1">
                        <a:spcBef>
                          <a:spcPts val="0"/>
                        </a:spcBef>
                        <a:spcAft>
                          <a:spcPts val="0"/>
                        </a:spcAft>
                      </a:pPr>
                      <a:r>
                        <a:rPr kumimoji="0" lang="fi-FI" sz="1800" kern="1200" dirty="0">
                          <a:solidFill>
                            <a:schemeClr val="tx1"/>
                          </a:solidFill>
                          <a:latin typeface="+mn-lt"/>
                          <a:ea typeface="+mn-ea"/>
                          <a:cs typeface="+mn-cs"/>
                        </a:rPr>
                        <a:t>Matt. 24; 25</a:t>
                      </a:r>
                    </a:p>
                    <a:p>
                      <a:pPr marL="0" algn="l" rtl="0" eaLnBrk="1" fontAlgn="t" latinLnBrk="0" hangingPunct="1">
                        <a:spcBef>
                          <a:spcPts val="0"/>
                        </a:spcBef>
                        <a:spcAft>
                          <a:spcPts val="0"/>
                        </a:spcAft>
                      </a:pPr>
                      <a:r>
                        <a:rPr kumimoji="0" lang="fi-FI" sz="1800" kern="1200" dirty="0">
                          <a:solidFill>
                            <a:schemeClr val="tx1"/>
                          </a:solidFill>
                          <a:latin typeface="+mn-lt"/>
                          <a:ea typeface="+mn-ea"/>
                          <a:cs typeface="+mn-cs"/>
                        </a:rPr>
                        <a:t>John 12:2-8</a:t>
                      </a:r>
                    </a:p>
                    <a:p>
                      <a:pPr marL="0" algn="l" rtl="0" eaLnBrk="1" fontAlgn="t" latinLnBrk="0" hangingPunct="1">
                        <a:spcBef>
                          <a:spcPts val="0"/>
                        </a:spcBef>
                        <a:spcAft>
                          <a:spcPts val="0"/>
                        </a:spcAft>
                      </a:pPr>
                      <a:r>
                        <a:rPr kumimoji="0" lang="fi-FI" sz="1800" kern="1200" dirty="0">
                          <a:solidFill>
                            <a:schemeClr val="tx1"/>
                          </a:solidFill>
                          <a:latin typeface="+mn-lt"/>
                          <a:ea typeface="+mn-ea"/>
                          <a:cs typeface="+mn-cs"/>
                        </a:rPr>
                        <a:t>Luke 22:3–6</a:t>
                      </a:r>
                    </a:p>
                  </a:txBody>
                  <a:tcPr marL="17787" marR="17787" marT="12807" marB="1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algn="l" fontAlgn="t">
                        <a:spcBef>
                          <a:spcPts val="300"/>
                        </a:spcBef>
                        <a:spcAft>
                          <a:spcPts val="300"/>
                        </a:spcAft>
                      </a:pPr>
                      <a:r>
                        <a:rPr lang="en-US" sz="1800" dirty="0"/>
                        <a:t>Thurs</a:t>
                      </a:r>
                    </a:p>
                  </a:txBody>
                  <a:tcPr marL="17787" marR="17787" marT="12807" marB="1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Jesus eats the Passover meal with His disciples and institutes the Memorial Supper</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Prays in Gethsemane for His disciples</a:t>
                      </a:r>
                    </a:p>
                  </a:txBody>
                  <a:tcPr marL="17787" marR="17787" marT="12807" marB="1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John 13:1-30</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Mark 14:22–26</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John 17</a:t>
                      </a:r>
                    </a:p>
                  </a:txBody>
                  <a:tcPr marL="17787" marR="17787" marT="12807" marB="1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4907">
                <a:tc>
                  <a:txBody>
                    <a:bodyPr/>
                    <a:lstStyle/>
                    <a:p>
                      <a:pPr algn="l" fontAlgn="t">
                        <a:spcBef>
                          <a:spcPts val="300"/>
                        </a:spcBef>
                        <a:spcAft>
                          <a:spcPts val="300"/>
                        </a:spcAft>
                      </a:pPr>
                      <a:r>
                        <a:rPr lang="en-US" sz="1800" dirty="0"/>
                        <a:t>Friday</a:t>
                      </a:r>
                    </a:p>
                  </a:txBody>
                  <a:tcPr marL="17787" marR="17787" marT="12807" marB="1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His betrayal and arrest in the Garden of Gethsemane</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Jesus questioned by </a:t>
                      </a:r>
                      <a:r>
                        <a:rPr kumimoji="0" lang="en-US" sz="1800" kern="1200" dirty="0" err="1">
                          <a:solidFill>
                            <a:schemeClr val="tx1"/>
                          </a:solidFill>
                          <a:latin typeface="+mn-lt"/>
                          <a:ea typeface="+mn-ea"/>
                          <a:cs typeface="+mn-cs"/>
                        </a:rPr>
                        <a:t>Annas</a:t>
                      </a:r>
                      <a:r>
                        <a:rPr kumimoji="0" lang="en-US" sz="1800" kern="1200" dirty="0">
                          <a:solidFill>
                            <a:schemeClr val="tx1"/>
                          </a:solidFill>
                          <a:latin typeface="+mn-lt"/>
                          <a:ea typeface="+mn-ea"/>
                          <a:cs typeface="+mn-cs"/>
                        </a:rPr>
                        <a:t>, the former high priest</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Condemned by Caiaphas and the Sanhedrin</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Peter denies Jesus three times</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Jesus is formally condemned by the Sanhedrin</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Judas commits suicide</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The trial of Jesus before Pilate</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Jesus’ appearance before Herod Antipas</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Formally sentenced to death by Pilate</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Jesus is mocked and crucified between two thieves</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The veil of the temple is torn as Jesus dies</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His burial in the tomb of Joseph of </a:t>
                      </a:r>
                      <a:r>
                        <a:rPr kumimoji="0" lang="en-US" sz="1800" kern="1200" dirty="0" err="1">
                          <a:solidFill>
                            <a:schemeClr val="tx1"/>
                          </a:solidFill>
                          <a:latin typeface="+mn-lt"/>
                          <a:ea typeface="+mn-ea"/>
                          <a:cs typeface="+mn-cs"/>
                        </a:rPr>
                        <a:t>Arimathea</a:t>
                      </a:r>
                      <a:endParaRPr kumimoji="0" lang="en-US" sz="1800" kern="1200" dirty="0">
                        <a:solidFill>
                          <a:schemeClr val="tx1"/>
                        </a:solidFill>
                        <a:latin typeface="+mn-lt"/>
                        <a:ea typeface="+mn-ea"/>
                        <a:cs typeface="+mn-cs"/>
                      </a:endParaRPr>
                    </a:p>
                  </a:txBody>
                  <a:tcPr marL="17787" marR="17787" marT="12807" marB="1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Mark 14:43-50</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John 18:12–24</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Mark 14:53-65</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John 18:15–27</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Luke 22:66-71</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Matt. 27:3–10</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Luke 23:1-5</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Luke 23:6–12</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Luke 23:13-25</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Mark 15:16–27</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Matt. 27:51-56</a:t>
                      </a:r>
                    </a:p>
                    <a:p>
                      <a:pPr marL="0" algn="l" rtl="0" eaLnBrk="1" fontAlgn="t" latinLnBrk="0" hangingPunct="1">
                        <a:spcBef>
                          <a:spcPts val="0"/>
                        </a:spcBef>
                        <a:spcAft>
                          <a:spcPts val="0"/>
                        </a:spcAft>
                      </a:pPr>
                      <a:r>
                        <a:rPr kumimoji="0" lang="en-US" sz="1800" kern="1200" dirty="0">
                          <a:solidFill>
                            <a:schemeClr val="tx1"/>
                          </a:solidFill>
                          <a:latin typeface="+mn-lt"/>
                          <a:ea typeface="+mn-ea"/>
                          <a:cs typeface="+mn-cs"/>
                        </a:rPr>
                        <a:t>John 19:31–42</a:t>
                      </a:r>
                    </a:p>
                  </a:txBody>
                  <a:tcPr marL="17787" marR="17787" marT="12807" marB="1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781">
                <a:tc>
                  <a:txBody>
                    <a:bodyPr/>
                    <a:lstStyle/>
                    <a:p>
                      <a:pPr algn="l" fontAlgn="t">
                        <a:spcBef>
                          <a:spcPts val="300"/>
                        </a:spcBef>
                        <a:spcAft>
                          <a:spcPts val="300"/>
                        </a:spcAft>
                      </a:pPr>
                      <a:r>
                        <a:rPr lang="en-US" sz="1800" dirty="0"/>
                        <a:t>Sunday</a:t>
                      </a:r>
                    </a:p>
                  </a:txBody>
                  <a:tcPr marL="17787" marR="17787" marT="12807" marB="1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300"/>
                        </a:spcBef>
                        <a:spcAft>
                          <a:spcPts val="300"/>
                        </a:spcAft>
                      </a:pPr>
                      <a:r>
                        <a:rPr lang="en-US" sz="1800" dirty="0"/>
                        <a:t>Jesus is raised from the dead</a:t>
                      </a:r>
                    </a:p>
                  </a:txBody>
                  <a:tcPr marL="17787" marR="17787" marT="12807" marB="1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300"/>
                        </a:spcBef>
                        <a:spcAft>
                          <a:spcPts val="300"/>
                        </a:spcAft>
                      </a:pPr>
                      <a:r>
                        <a:rPr lang="en-US" sz="1800" dirty="0"/>
                        <a:t>Luke 24:1–9</a:t>
                      </a:r>
                    </a:p>
                  </a:txBody>
                  <a:tcPr marL="17787" marR="17787" marT="12807" marB="12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971" name="Rectangle 1">
            <a:hlinkClick r:id="rId3"/>
          </p:cNvPr>
          <p:cNvSpPr>
            <a:spLocks noChangeArrowheads="1"/>
          </p:cNvSpPr>
          <p:nvPr/>
        </p:nvSpPr>
        <p:spPr bwMode="auto">
          <a:xfrm>
            <a:off x="152400" y="6624638"/>
            <a:ext cx="8915400" cy="461962"/>
          </a:xfrm>
          <a:prstGeom prst="rect">
            <a:avLst/>
          </a:prstGeom>
          <a:noFill/>
          <a:ln w="9525">
            <a:noFill/>
            <a:miter lim="800000"/>
            <a:headEnd/>
            <a:tailEnd/>
          </a:ln>
        </p:spPr>
        <p:txBody>
          <a:bodyPr anchor="ctr">
            <a:spAutoFit/>
          </a:bodyPr>
          <a:lstStyle/>
          <a:p>
            <a:r>
              <a:rPr lang="en-US" sz="1200">
                <a:cs typeface="Arial" charset="0"/>
              </a:rPr>
              <a:t>Thomas Nelson Publishers, </a:t>
            </a:r>
            <a:r>
              <a:rPr lang="en-US" sz="1200" i="1">
                <a:cs typeface="Arial" charset="0"/>
              </a:rPr>
              <a:t>Nelson's Complete Book of Bible Maps &amp; Charts : Old and New Testaments.</a:t>
            </a:r>
            <a:r>
              <a:rPr lang="en-US" sz="1200">
                <a:cs typeface="Arial" charset="0"/>
              </a:rPr>
              <a:t>, Rev. and updated ed. (Nashville, Tenn.: Thomas Nelson, 1996).</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C:\Users\Hiatts\Pictures\My Scans\scans-126.jpg"/>
          <p:cNvPicPr>
            <a:picLocks noChangeAspect="1" noChangeArrowheads="1"/>
          </p:cNvPicPr>
          <p:nvPr/>
        </p:nvPicPr>
        <p:blipFill>
          <a:blip r:embed="rId2">
            <a:lum bright="10000" contrast="40000"/>
          </a:blip>
          <a:srcRect t="3014"/>
          <a:stretch>
            <a:fillRect/>
          </a:stretch>
        </p:blipFill>
        <p:spPr bwMode="auto">
          <a:xfrm rot="227254">
            <a:off x="-257175" y="-152400"/>
            <a:ext cx="5432425" cy="7340600"/>
          </a:xfrm>
          <a:prstGeom prst="rect">
            <a:avLst/>
          </a:prstGeom>
          <a:noFill/>
          <a:ln w="9525">
            <a:noFill/>
            <a:miter lim="800000"/>
            <a:headEnd/>
            <a:tailEnd/>
          </a:ln>
        </p:spPr>
      </p:pic>
      <p:pic>
        <p:nvPicPr>
          <p:cNvPr id="41986" name="Picture 2" descr="C:\Users\Hiatts\Pictures\My Scans\scans-127.jpg"/>
          <p:cNvPicPr>
            <a:picLocks noChangeAspect="1" noChangeArrowheads="1"/>
          </p:cNvPicPr>
          <p:nvPr/>
        </p:nvPicPr>
        <p:blipFill>
          <a:blip r:embed="rId3">
            <a:lum bright="10000" contrast="10000"/>
          </a:blip>
          <a:srcRect l="6938"/>
          <a:stretch>
            <a:fillRect/>
          </a:stretch>
        </p:blipFill>
        <p:spPr bwMode="auto">
          <a:xfrm>
            <a:off x="4459288" y="133350"/>
            <a:ext cx="4684712" cy="7010400"/>
          </a:xfrm>
          <a:prstGeom prst="rect">
            <a:avLst/>
          </a:prstGeom>
          <a:noFill/>
          <a:ln w="9525">
            <a:noFill/>
            <a:miter lim="800000"/>
            <a:headEnd/>
            <a:tailEnd/>
          </a:ln>
        </p:spPr>
      </p:pic>
      <p:sp>
        <p:nvSpPr>
          <p:cNvPr id="41987" name="Title 1"/>
          <p:cNvSpPr>
            <a:spLocks noGrp="1"/>
          </p:cNvSpPr>
          <p:nvPr>
            <p:ph type="title"/>
          </p:nvPr>
        </p:nvSpPr>
        <p:spPr>
          <a:xfrm>
            <a:off x="2020888" y="6305550"/>
            <a:ext cx="2819400" cy="457200"/>
          </a:xfrm>
        </p:spPr>
        <p:txBody>
          <a:bodyPr/>
          <a:lstStyle/>
          <a:p>
            <a:pPr eaLnBrk="1" hangingPunct="1"/>
            <a:r>
              <a:rPr lang="en-US" sz="1600" b="1" smtClean="0">
                <a:solidFill>
                  <a:schemeClr val="accent1"/>
                </a:solidFill>
              </a:rPr>
              <a:t>NIV Study Bible pp 1520-1521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endParaRPr lang="en-US" smtClean="0"/>
          </a:p>
        </p:txBody>
      </p:sp>
      <p:sp>
        <p:nvSpPr>
          <p:cNvPr id="43010" name="Content Placeholder 2"/>
          <p:cNvSpPr>
            <a:spLocks noGrp="1"/>
          </p:cNvSpPr>
          <p:nvPr>
            <p:ph sz="quarter" idx="1"/>
          </p:nvPr>
        </p:nvSpPr>
        <p:spPr/>
        <p:txBody>
          <a:bodyPr/>
          <a:lstStyle/>
          <a:p>
            <a:pPr eaLnBrk="1" hangingPunct="1"/>
            <a:endParaRPr lang="en-US" smtClean="0"/>
          </a:p>
        </p:txBody>
      </p:sp>
      <p:pic>
        <p:nvPicPr>
          <p:cNvPr id="43011" name="Picture 3"/>
          <p:cNvPicPr>
            <a:picLocks noChangeAspect="1" noChangeArrowheads="1"/>
          </p:cNvPicPr>
          <p:nvPr/>
        </p:nvPicPr>
        <p:blipFill>
          <a:blip r:embed="rId2"/>
          <a:srcRect/>
          <a:stretch>
            <a:fillRect/>
          </a:stretch>
        </p:blipFill>
        <p:spPr bwMode="auto">
          <a:xfrm>
            <a:off x="-381000" y="276225"/>
            <a:ext cx="10058400" cy="63531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p:txBody>
          <a:bodyPr/>
          <a:lstStyle/>
          <a:p>
            <a:pPr eaLnBrk="1" hangingPunct="1"/>
            <a:endParaRPr lang="en-US" smtClean="0"/>
          </a:p>
        </p:txBody>
      </p:sp>
      <p:sp>
        <p:nvSpPr>
          <p:cNvPr id="44034" name="Rectangle 3"/>
          <p:cNvSpPr>
            <a:spLocks noGrp="1"/>
          </p:cNvSpPr>
          <p:nvPr>
            <p:ph type="body" idx="1"/>
          </p:nvPr>
        </p:nvSpPr>
        <p:spPr/>
        <p:txBody>
          <a:bodyPr/>
          <a:lstStyle/>
          <a:p>
            <a:pPr eaLnBrk="1" hangingPunct="1"/>
            <a:endParaRPr lang="en-US" smtClean="0"/>
          </a:p>
        </p:txBody>
      </p:sp>
      <p:pic>
        <p:nvPicPr>
          <p:cNvPr id="44035" name="Picture 4"/>
          <p:cNvPicPr>
            <a:picLocks noChangeAspect="1" noChangeArrowheads="1"/>
          </p:cNvPicPr>
          <p:nvPr/>
        </p:nvPicPr>
        <p:blipFill>
          <a:blip r:embed="rId2"/>
          <a:srcRect t="6540" r="57500" b="52414"/>
          <a:stretch>
            <a:fillRect/>
          </a:stretch>
        </p:blipFill>
        <p:spPr bwMode="auto">
          <a:xfrm>
            <a:off x="609600" y="381000"/>
            <a:ext cx="7924800" cy="5943600"/>
          </a:xfrm>
          <a:prstGeom prst="rect">
            <a:avLst/>
          </a:prstGeom>
          <a:noFill/>
          <a:ln w="9525">
            <a:noFill/>
            <a:miter lim="800000"/>
            <a:headEnd/>
            <a:tailEnd/>
          </a:ln>
        </p:spPr>
      </p:pic>
      <p:sp>
        <p:nvSpPr>
          <p:cNvPr id="44037" name="Text Box 5"/>
          <p:cNvSpPr txBox="1">
            <a:spLocks noChangeArrowheads="1"/>
          </p:cNvSpPr>
          <p:nvPr/>
        </p:nvSpPr>
        <p:spPr bwMode="auto">
          <a:xfrm>
            <a:off x="898525" y="6338888"/>
            <a:ext cx="3168650" cy="366712"/>
          </a:xfrm>
          <a:prstGeom prst="rect">
            <a:avLst/>
          </a:prstGeom>
          <a:noFill/>
          <a:ln w="9525">
            <a:noFill/>
            <a:miter lim="800000"/>
            <a:headEnd/>
            <a:tailEnd/>
          </a:ln>
          <a:effectLst/>
        </p:spPr>
        <p:txBody>
          <a:bodyPr wrap="none">
            <a:spAutoFit/>
          </a:bodyPr>
          <a:lstStyle/>
          <a:p>
            <a:r>
              <a:rPr lang="en-US"/>
              <a:t>Church of the Holy Sepluchre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t>The Trials of Jesus (Jewish)</a:t>
            </a:r>
          </a:p>
        </p:txBody>
      </p:sp>
      <p:sp>
        <p:nvSpPr>
          <p:cNvPr id="45058" name="Content Placeholder 2"/>
          <p:cNvSpPr>
            <a:spLocks noGrp="1"/>
          </p:cNvSpPr>
          <p:nvPr>
            <p:ph sz="quarter" idx="1"/>
          </p:nvPr>
        </p:nvSpPr>
        <p:spPr/>
        <p:txBody>
          <a:bodyPr/>
          <a:lstStyle/>
          <a:p>
            <a:pPr eaLnBrk="1" hangingPunct="1"/>
            <a:r>
              <a:rPr lang="en-US" sz="2800" smtClean="0"/>
              <a:t>Preliminary Hearing before Annas (Jn 18:12-24)</a:t>
            </a:r>
          </a:p>
          <a:p>
            <a:pPr lvl="1" eaLnBrk="1" hangingPunct="1"/>
            <a:r>
              <a:rPr lang="en-US" sz="2800" smtClean="0"/>
              <a:t>Annas questioned Jesus, but had no real authority.</a:t>
            </a:r>
          </a:p>
          <a:p>
            <a:pPr eaLnBrk="1" hangingPunct="1"/>
            <a:r>
              <a:rPr lang="en-US" sz="2800" smtClean="0"/>
              <a:t>Hearing before Caiphas (Matt 26:57-67; Mk 14:53-65)</a:t>
            </a:r>
          </a:p>
          <a:p>
            <a:pPr lvl="1" eaLnBrk="1" hangingPunct="1"/>
            <a:r>
              <a:rPr lang="en-US" sz="2800" smtClean="0"/>
              <a:t>Caiaphas was the Roman-appointed HP. False witnesses testified, concluded Jesus was guilty of blasphemy</a:t>
            </a:r>
          </a:p>
          <a:p>
            <a:pPr eaLnBrk="1" hangingPunct="1"/>
            <a:r>
              <a:rPr lang="en-US" sz="2800" smtClean="0"/>
              <a:t>Trial before Sanhedrin (Matt 27:1-2, Mk 15:1, Lk 22:66-71)</a:t>
            </a:r>
          </a:p>
          <a:p>
            <a:pPr lvl="1" eaLnBrk="1" hangingPunct="1"/>
            <a:r>
              <a:rPr lang="en-US" sz="2800" smtClean="0"/>
              <a:t>Council of religious leaders, Jesus admitted his Sonship.</a:t>
            </a:r>
          </a:p>
        </p:txBody>
      </p:sp>
      <p:sp>
        <p:nvSpPr>
          <p:cNvPr id="45059" name="TextBox 3"/>
          <p:cNvSpPr txBox="1">
            <a:spLocks noChangeArrowheads="1"/>
          </p:cNvSpPr>
          <p:nvPr/>
        </p:nvSpPr>
        <p:spPr bwMode="auto">
          <a:xfrm>
            <a:off x="6677025" y="6400800"/>
            <a:ext cx="2390775" cy="369888"/>
          </a:xfrm>
          <a:prstGeom prst="rect">
            <a:avLst/>
          </a:prstGeom>
          <a:noFill/>
          <a:ln w="9525">
            <a:noFill/>
            <a:miter lim="800000"/>
            <a:headEnd/>
            <a:tailEnd/>
          </a:ln>
        </p:spPr>
        <p:txBody>
          <a:bodyPr wrap="none">
            <a:spAutoFit/>
          </a:bodyPr>
          <a:lstStyle/>
          <a:p>
            <a:r>
              <a:rPr lang="en-US">
                <a:latin typeface="Perpetua" pitchFamily="18" charset="0"/>
              </a:rPr>
              <a:t>Nelson Study Bible p 1804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t>The Trials of Jesus (Roman)</a:t>
            </a:r>
          </a:p>
        </p:txBody>
      </p:sp>
      <p:sp>
        <p:nvSpPr>
          <p:cNvPr id="46082" name="Content Placeholder 2"/>
          <p:cNvSpPr>
            <a:spLocks noGrp="1"/>
          </p:cNvSpPr>
          <p:nvPr>
            <p:ph sz="quarter" idx="1"/>
          </p:nvPr>
        </p:nvSpPr>
        <p:spPr/>
        <p:txBody>
          <a:bodyPr/>
          <a:lstStyle/>
          <a:p>
            <a:pPr eaLnBrk="1" hangingPunct="1"/>
            <a:r>
              <a:rPr lang="en-US" smtClean="0"/>
              <a:t>Pilate (Round 1): John 18:28-37, Mt 27:11-14, Mk 15:2-5, Lk 23:1-5</a:t>
            </a:r>
          </a:p>
          <a:p>
            <a:pPr lvl="1" eaLnBrk="1" hangingPunct="1"/>
            <a:r>
              <a:rPr lang="en-US" smtClean="0"/>
              <a:t>Attempt to get Roman permission for execution.</a:t>
            </a:r>
          </a:p>
          <a:p>
            <a:pPr lvl="1" eaLnBrk="1" hangingPunct="1"/>
            <a:r>
              <a:rPr lang="en-US" smtClean="0"/>
              <a:t>Pilate said he is innocent.</a:t>
            </a:r>
          </a:p>
          <a:p>
            <a:pPr eaLnBrk="1" hangingPunct="1"/>
            <a:r>
              <a:rPr lang="en-US" smtClean="0"/>
              <a:t>Herod (Lk 23:6-12)</a:t>
            </a:r>
          </a:p>
          <a:p>
            <a:pPr lvl="1" eaLnBrk="1" hangingPunct="1"/>
            <a:r>
              <a:rPr lang="en-US" smtClean="0"/>
              <a:t>Sent by Pilate, since Herod was Galilean ruler. </a:t>
            </a:r>
          </a:p>
          <a:p>
            <a:pPr lvl="1" eaLnBrk="1" hangingPunct="1"/>
            <a:r>
              <a:rPr lang="en-US" smtClean="0"/>
              <a:t>Jesus was silent and performed no “tricks”</a:t>
            </a:r>
          </a:p>
          <a:p>
            <a:pPr eaLnBrk="1" hangingPunct="1"/>
            <a:r>
              <a:rPr lang="en-US" smtClean="0"/>
              <a:t>Final Hearing with Pilate (Jn 18:38-19:16, Mt 27:15-26; Mk 15:6-15; Luke 23:13-25)</a:t>
            </a:r>
          </a:p>
          <a:p>
            <a:pPr lvl="1" eaLnBrk="1" hangingPunct="1"/>
            <a:r>
              <a:rPr lang="en-US" smtClean="0"/>
              <a:t>Pilate didn’t want to risk an uprising. “Crucify him!”</a:t>
            </a:r>
          </a:p>
          <a:p>
            <a:pPr eaLnBrk="1" hangingPunct="1">
              <a:buFont typeface="Wingdings 2" pitchFamily="18" charset="2"/>
              <a:buNone/>
            </a:pPr>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p:cNvSpPr>
            <a:spLocks noGrp="1"/>
          </p:cNvSpPr>
          <p:nvPr>
            <p:ph sz="quarter" idx="1"/>
          </p:nvPr>
        </p:nvSpPr>
        <p:spPr/>
        <p:txBody>
          <a:bodyPr/>
          <a:lstStyle/>
          <a:p>
            <a:pPr eaLnBrk="1" hangingPunct="1"/>
            <a:endParaRPr lang="en-US" smtClean="0"/>
          </a:p>
        </p:txBody>
      </p:sp>
      <p:pic>
        <p:nvPicPr>
          <p:cNvPr id="47106" name="Picture 2" descr="http://www.billpetro.com/blog/uploaded_images/INRI-781834.jpg"/>
          <p:cNvPicPr>
            <a:picLocks noChangeAspect="1" noChangeArrowheads="1"/>
          </p:cNvPicPr>
          <p:nvPr/>
        </p:nvPicPr>
        <p:blipFill>
          <a:blip r:embed="rId3"/>
          <a:srcRect/>
          <a:stretch>
            <a:fillRect/>
          </a:stretch>
        </p:blipFill>
        <p:spPr bwMode="auto">
          <a:xfrm>
            <a:off x="304800" y="457200"/>
            <a:ext cx="8613775" cy="58007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914400" y="-76200"/>
            <a:ext cx="7772400" cy="1143000"/>
          </a:xfrm>
        </p:spPr>
        <p:txBody>
          <a:bodyPr/>
          <a:lstStyle/>
          <a:p>
            <a:pPr eaLnBrk="1" hangingPunct="1"/>
            <a:r>
              <a:rPr lang="en-US" smtClean="0"/>
              <a:t>Weekend Information</a:t>
            </a:r>
          </a:p>
        </p:txBody>
      </p:sp>
      <p:sp>
        <p:nvSpPr>
          <p:cNvPr id="3" name="Content Placeholder 2"/>
          <p:cNvSpPr>
            <a:spLocks noGrp="1"/>
          </p:cNvSpPr>
          <p:nvPr>
            <p:ph sz="quarter" idx="1"/>
          </p:nvPr>
        </p:nvSpPr>
        <p:spPr>
          <a:xfrm>
            <a:off x="914400" y="1143000"/>
            <a:ext cx="7772400" cy="5715000"/>
          </a:xfrm>
        </p:spPr>
        <p:txBody>
          <a:bodyPr/>
          <a:lstStyle/>
          <a:p>
            <a:pPr eaLnBrk="1" hangingPunct="1"/>
            <a:r>
              <a:rPr lang="en-US" sz="2800" smtClean="0"/>
              <a:t>Friday: Christ Tomb Tour</a:t>
            </a:r>
          </a:p>
          <a:p>
            <a:pPr lvl="1" eaLnBrk="1" hangingPunct="1"/>
            <a:r>
              <a:rPr lang="en-US" sz="2800" smtClean="0"/>
              <a:t>Leave from Burns at 4:15</a:t>
            </a:r>
          </a:p>
          <a:p>
            <a:pPr lvl="1" eaLnBrk="1" hangingPunct="1"/>
            <a:r>
              <a:rPr lang="en-US" sz="2800" smtClean="0"/>
              <a:t>Begins @ Woodlawn on Thompson Lane at 5:15</a:t>
            </a:r>
          </a:p>
          <a:p>
            <a:pPr lvl="1" eaLnBrk="1" hangingPunct="1"/>
            <a:r>
              <a:rPr lang="en-US" sz="2800" smtClean="0"/>
              <a:t>Eat afterwards. Shoney’s or Rafferty’s?</a:t>
            </a:r>
          </a:p>
          <a:p>
            <a:pPr lvl="1" eaLnBrk="1" hangingPunct="1"/>
            <a:r>
              <a:rPr lang="en-US" sz="2800" smtClean="0"/>
              <a:t>If interest – come back and watch </a:t>
            </a:r>
            <a:r>
              <a:rPr lang="en-US" sz="2800" i="1" smtClean="0"/>
              <a:t>The Gospel of John</a:t>
            </a:r>
            <a:endParaRPr lang="en-US" sz="2800" smtClean="0"/>
          </a:p>
          <a:p>
            <a:pPr eaLnBrk="1" hangingPunct="1"/>
            <a:r>
              <a:rPr lang="en-US" sz="2800" smtClean="0"/>
              <a:t>Saturday: Singing at Casa de Hiatt</a:t>
            </a:r>
          </a:p>
          <a:p>
            <a:pPr lvl="1" eaLnBrk="1" hangingPunct="1"/>
            <a:r>
              <a:rPr lang="en-US" sz="2800" smtClean="0"/>
              <a:t>Be at our house at 7pm</a:t>
            </a:r>
          </a:p>
          <a:p>
            <a:pPr lvl="1" eaLnBrk="1" hangingPunct="1"/>
            <a:r>
              <a:rPr lang="en-US" sz="2800" smtClean="0"/>
              <a:t>Be full.</a:t>
            </a:r>
          </a:p>
          <a:p>
            <a:pPr eaLnBrk="1" hangingPunct="1"/>
            <a:r>
              <a:rPr lang="en-US" sz="2800" smtClean="0"/>
              <a:t>Sunday</a:t>
            </a:r>
          </a:p>
          <a:p>
            <a:pPr lvl="1" eaLnBrk="1" hangingPunct="1"/>
            <a:r>
              <a:rPr lang="en-US" sz="2800" smtClean="0"/>
              <a:t>Fellowship Meal</a:t>
            </a:r>
          </a:p>
          <a:p>
            <a:pPr lvl="1" eaLnBrk="1" hangingPunct="1"/>
            <a:r>
              <a:rPr lang="en-US" sz="2800" smtClean="0"/>
              <a:t>Walnut St. Thanks Singing 7pm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down)">
                                      <p:cBhvr>
                                        <p:cTn id="38" dur="500"/>
                                        <p:tgtEl>
                                          <p:spTgt spid="3">
                                            <p:txEl>
                                              <p:pRg st="9" end="9"/>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down)">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endParaRPr lang="en-US" smtClean="0"/>
          </a:p>
        </p:txBody>
      </p:sp>
      <p:sp>
        <p:nvSpPr>
          <p:cNvPr id="49154" name="Content Placeholder 2"/>
          <p:cNvSpPr>
            <a:spLocks noGrp="1"/>
          </p:cNvSpPr>
          <p:nvPr>
            <p:ph sz="quarter" idx="1"/>
          </p:nvPr>
        </p:nvSpPr>
        <p:spPr/>
        <p:txBody>
          <a:bodyPr/>
          <a:lstStyle/>
          <a:p>
            <a:pPr eaLnBrk="1" hangingPunct="1"/>
            <a:endParaRPr lang="en-US" smtClean="0"/>
          </a:p>
        </p:txBody>
      </p:sp>
      <p:pic>
        <p:nvPicPr>
          <p:cNvPr id="49155" name="Picture 2" descr=" "/>
          <p:cNvPicPr>
            <a:picLocks noChangeAspect="1" noChangeArrowheads="1"/>
          </p:cNvPicPr>
          <p:nvPr/>
        </p:nvPicPr>
        <p:blipFill>
          <a:blip r:embed="rId2"/>
          <a:srcRect/>
          <a:stretch>
            <a:fillRect/>
          </a:stretch>
        </p:blipFill>
        <p:spPr bwMode="auto">
          <a:xfrm>
            <a:off x="762000" y="1447800"/>
            <a:ext cx="7931150" cy="39528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smtClean="0"/>
              <a:t>JAMA information</a:t>
            </a:r>
          </a:p>
        </p:txBody>
      </p:sp>
      <p:sp>
        <p:nvSpPr>
          <p:cNvPr id="50178" name="Content Placeholder 2"/>
          <p:cNvSpPr>
            <a:spLocks noGrp="1"/>
          </p:cNvSpPr>
          <p:nvPr>
            <p:ph sz="quarter" idx="1"/>
          </p:nvPr>
        </p:nvSpPr>
        <p:spPr/>
        <p:txBody>
          <a:bodyPr/>
          <a:lstStyle/>
          <a:p>
            <a:pPr eaLnBrk="1" hangingPunct="1"/>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mtClean="0"/>
              <a:t>Prophecy</a:t>
            </a:r>
          </a:p>
        </p:txBody>
      </p:sp>
      <p:sp>
        <p:nvSpPr>
          <p:cNvPr id="51202" name="Content Placeholder 2"/>
          <p:cNvSpPr>
            <a:spLocks noGrp="1"/>
          </p:cNvSpPr>
          <p:nvPr>
            <p:ph sz="quarter" idx="1"/>
          </p:nvPr>
        </p:nvSpPr>
        <p:spPr/>
        <p:txBody>
          <a:bodyPr/>
          <a:lstStyle/>
          <a:p>
            <a:pPr eaLnBrk="1" hangingPunct="1"/>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mtClean="0"/>
              <a:t>The Gory Details of Crucifixion</a:t>
            </a:r>
          </a:p>
        </p:txBody>
      </p:sp>
      <p:sp>
        <p:nvSpPr>
          <p:cNvPr id="52226" name="Content Placeholder 2"/>
          <p:cNvSpPr>
            <a:spLocks noGrp="1"/>
          </p:cNvSpPr>
          <p:nvPr>
            <p:ph sz="quarter" idx="1"/>
          </p:nvPr>
        </p:nvSpPr>
        <p:spPr/>
        <p:txBody>
          <a:bodyPr/>
          <a:lstStyle/>
          <a:p>
            <a:pPr eaLnBrk="1" hangingPunct="1"/>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914400" y="76200"/>
            <a:ext cx="7772400" cy="1143000"/>
          </a:xfrm>
        </p:spPr>
        <p:txBody>
          <a:bodyPr/>
          <a:lstStyle/>
          <a:p>
            <a:pPr eaLnBrk="1" hangingPunct="1"/>
            <a:r>
              <a:rPr lang="en-US" smtClean="0"/>
              <a:t>Seven Sayings of Jesus</a:t>
            </a:r>
          </a:p>
        </p:txBody>
      </p:sp>
      <p:sp>
        <p:nvSpPr>
          <p:cNvPr id="52228" name="Rectangle 4"/>
          <p:cNvSpPr>
            <a:spLocks noGrp="1"/>
          </p:cNvSpPr>
          <p:nvPr>
            <p:ph type="body" idx="4294967295"/>
          </p:nvPr>
        </p:nvSpPr>
        <p:spPr>
          <a:xfrm>
            <a:off x="457200" y="1676400"/>
            <a:ext cx="8229600" cy="4572000"/>
          </a:xfrm>
        </p:spPr>
        <p:txBody>
          <a:bodyPr/>
          <a:lstStyle/>
          <a:p>
            <a:pPr marL="495300" indent="-495300" eaLnBrk="1" hangingPunct="1">
              <a:buFont typeface="Wingdings 2" pitchFamily="18" charset="2"/>
              <a:buAutoNum type="arabicPeriod"/>
            </a:pPr>
            <a:r>
              <a:rPr lang="en-US" i="1" smtClean="0"/>
              <a:t>Father, forgive them, for they know not what they do</a:t>
            </a:r>
            <a:r>
              <a:rPr lang="en-US" smtClean="0"/>
              <a:t> (</a:t>
            </a:r>
            <a:r>
              <a:rPr lang="en-US" smtClean="0">
                <a:hlinkClick r:id="rId2" tooltip="http://php.ug.cs.usyd.edu.au/~jnot4610/bibref.php?book=%20Luke&amp;verse=23:34&amp;src=!"/>
              </a:rPr>
              <a:t>Luke 23:34</a:t>
            </a:r>
            <a:r>
              <a:rPr lang="en-US" smtClean="0"/>
              <a:t>).</a:t>
            </a:r>
          </a:p>
          <a:p>
            <a:pPr marL="495300" indent="-495300" eaLnBrk="1" hangingPunct="1">
              <a:buFont typeface="Wingdings 2" pitchFamily="18" charset="2"/>
              <a:buAutoNum type="arabicPeriod"/>
            </a:pPr>
            <a:r>
              <a:rPr lang="en-US" i="1" smtClean="0"/>
              <a:t>Truly, I say to you, today you will be with me in paradise</a:t>
            </a:r>
            <a:r>
              <a:rPr lang="en-US" smtClean="0"/>
              <a:t> (</a:t>
            </a:r>
            <a:r>
              <a:rPr lang="en-US" smtClean="0">
                <a:hlinkClick r:id="rId3" tooltip="http://php.ug.cs.usyd.edu.au/~jnot4610/bibref.php?book=%20Luke&amp;verse=23:43&amp;src=!"/>
              </a:rPr>
              <a:t>Luke 23:43</a:t>
            </a:r>
            <a:r>
              <a:rPr lang="en-US" smtClean="0"/>
              <a:t>).</a:t>
            </a:r>
          </a:p>
          <a:p>
            <a:pPr marL="495300" indent="-495300" eaLnBrk="1" hangingPunct="1">
              <a:buFont typeface="Wingdings 2" pitchFamily="18" charset="2"/>
              <a:buAutoNum type="arabicPeriod"/>
            </a:pPr>
            <a:r>
              <a:rPr lang="en-US" i="1" smtClean="0"/>
              <a:t>Woman, behold your son: behold your mother</a:t>
            </a:r>
            <a:r>
              <a:rPr lang="en-US" smtClean="0"/>
              <a:t> (</a:t>
            </a:r>
            <a:r>
              <a:rPr lang="en-US" smtClean="0">
                <a:hlinkClick r:id="rId4" tooltip="http://php.ug.cs.usyd.edu.au/~jnot4610/bibref.php?book=%20John&amp;verse=19:26-27&amp;src=!"/>
              </a:rPr>
              <a:t>John 19:26-27</a:t>
            </a:r>
            <a:r>
              <a:rPr lang="en-US" smtClean="0"/>
              <a:t>).</a:t>
            </a:r>
          </a:p>
          <a:p>
            <a:pPr marL="495300" indent="-495300" eaLnBrk="1" hangingPunct="1">
              <a:buFont typeface="Wingdings 2" pitchFamily="18" charset="2"/>
              <a:buAutoNum type="arabicPeriod"/>
            </a:pPr>
            <a:r>
              <a:rPr lang="en-US" i="1" smtClean="0"/>
              <a:t>Eli Eli lama sabachthani?</a:t>
            </a:r>
            <a:r>
              <a:rPr lang="en-US" smtClean="0"/>
              <a:t> ("My God, My God, why have you forsaken me?", </a:t>
            </a:r>
            <a:r>
              <a:rPr lang="en-US" smtClean="0">
                <a:hlinkClick r:id="rId5" tooltip="http://php.ug.cs.usyd.edu.au/~jnot4610/bibref.php?book=%20Matthew&amp;verse=27:46&amp;src=!"/>
              </a:rPr>
              <a:t>Matthew 27:46</a:t>
            </a:r>
            <a:r>
              <a:rPr lang="en-US" smtClean="0"/>
              <a:t> and </a:t>
            </a:r>
            <a:r>
              <a:rPr lang="en-US" smtClean="0">
                <a:hlinkClick r:id="rId6" tooltip="http://php.ug.cs.usyd.edu.au/~jnot4610/bibref.php?book=%20Mark&amp;verse=15:34&amp;src=!"/>
              </a:rPr>
              <a:t>Mark 15:34</a:t>
            </a:r>
            <a:r>
              <a:rPr lang="en-US" smtClean="0"/>
              <a:t>).</a:t>
            </a:r>
          </a:p>
          <a:p>
            <a:pPr marL="495300" indent="-495300" eaLnBrk="1" hangingPunct="1">
              <a:buFont typeface="Wingdings 2" pitchFamily="18" charset="2"/>
              <a:buAutoNum type="arabicPeriod"/>
            </a:pPr>
            <a:r>
              <a:rPr lang="en-US" i="1" smtClean="0"/>
              <a:t>I thirst</a:t>
            </a:r>
            <a:r>
              <a:rPr lang="en-US" smtClean="0"/>
              <a:t> (</a:t>
            </a:r>
            <a:r>
              <a:rPr lang="en-US" smtClean="0">
                <a:hlinkClick r:id="rId7" tooltip="http://php.ug.cs.usyd.edu.au/~jnot4610/bibref.php?book=%20John&amp;verse=19:28&amp;src=!"/>
              </a:rPr>
              <a:t>John 19:28</a:t>
            </a:r>
            <a:r>
              <a:rPr lang="en-US" smtClean="0"/>
              <a:t>).</a:t>
            </a:r>
          </a:p>
          <a:p>
            <a:pPr marL="495300" indent="-495300" eaLnBrk="1" hangingPunct="1">
              <a:buFont typeface="Wingdings 2" pitchFamily="18" charset="2"/>
              <a:buAutoNum type="arabicPeriod"/>
            </a:pPr>
            <a:r>
              <a:rPr lang="en-US" i="1" smtClean="0"/>
              <a:t>It is finished</a:t>
            </a:r>
            <a:r>
              <a:rPr lang="en-US" smtClean="0"/>
              <a:t> (</a:t>
            </a:r>
            <a:r>
              <a:rPr lang="en-US" smtClean="0">
                <a:hlinkClick r:id="rId8" tooltip="http://php.ug.cs.usyd.edu.au/~jnot4610/bibref.php?book=%20John&amp;verse=19:30&amp;src=!"/>
              </a:rPr>
              <a:t>John 19:30</a:t>
            </a:r>
            <a:r>
              <a:rPr lang="en-US" smtClean="0"/>
              <a:t>).</a:t>
            </a:r>
          </a:p>
          <a:p>
            <a:pPr marL="495300" indent="-495300" eaLnBrk="1" hangingPunct="1">
              <a:buFont typeface="Wingdings 2" pitchFamily="18" charset="2"/>
              <a:buAutoNum type="arabicPeriod"/>
            </a:pPr>
            <a:r>
              <a:rPr lang="en-US" i="1" smtClean="0"/>
              <a:t>Father, into your hands I commit my spirit</a:t>
            </a:r>
            <a:r>
              <a:rPr lang="en-US" smtClean="0"/>
              <a:t> (</a:t>
            </a:r>
            <a:r>
              <a:rPr lang="en-US" smtClean="0">
                <a:hlinkClick r:id="rId9" tooltip="http://php.ug.cs.usyd.edu.au/~jnot4610/bibref.php?book=%20Luke&amp;verse=23:46&amp;src=!"/>
              </a:rPr>
              <a:t>Luke 23:46</a:t>
            </a:r>
            <a:r>
              <a:rPr lang="en-US" smtClean="0"/>
              <a:t>).</a:t>
            </a:r>
          </a:p>
        </p:txBody>
      </p:sp>
      <p:sp>
        <p:nvSpPr>
          <p:cNvPr id="53251" name="Rectangle 5"/>
          <p:cNvSpPr>
            <a:spLocks noChangeArrowheads="1"/>
          </p:cNvSpPr>
          <p:nvPr/>
        </p:nvSpPr>
        <p:spPr bwMode="auto">
          <a:xfrm>
            <a:off x="4876800" y="6415088"/>
            <a:ext cx="4267200" cy="366712"/>
          </a:xfrm>
          <a:prstGeom prst="rect">
            <a:avLst/>
          </a:prstGeom>
          <a:noFill/>
          <a:ln w="9525">
            <a:noFill/>
            <a:miter lim="800000"/>
            <a:headEnd/>
            <a:tailEnd/>
          </a:ln>
        </p:spPr>
        <p:txBody>
          <a:bodyPr anchor="ctr">
            <a:spAutoFit/>
          </a:bodyPr>
          <a:lstStyle/>
          <a:p>
            <a:r>
              <a:rPr lang="en-US">
                <a:hlinkClick r:id="rId10"/>
              </a:rPr>
              <a:t>http://schaefer-family.com/sayings.htm</a:t>
            </a:r>
            <a:r>
              <a:rPr lang="en-US"/>
              <a:t> </a:t>
            </a:r>
          </a:p>
        </p:txBody>
      </p:sp>
      <p:sp>
        <p:nvSpPr>
          <p:cNvPr id="53252" name="Text Box 6"/>
          <p:cNvSpPr txBox="1">
            <a:spLocks noChangeArrowheads="1"/>
          </p:cNvSpPr>
          <p:nvPr/>
        </p:nvSpPr>
        <p:spPr bwMode="auto">
          <a:xfrm>
            <a:off x="946150" y="1143000"/>
            <a:ext cx="4159250" cy="366713"/>
          </a:xfrm>
          <a:prstGeom prst="rect">
            <a:avLst/>
          </a:prstGeom>
          <a:noFill/>
          <a:ln w="9525">
            <a:noFill/>
            <a:miter lim="800000"/>
            <a:headEnd/>
            <a:tailEnd/>
          </a:ln>
        </p:spPr>
        <p:txBody>
          <a:bodyPr wrap="none">
            <a:spAutoFit/>
          </a:bodyPr>
          <a:lstStyle/>
          <a:p>
            <a:r>
              <a:rPr lang="en-US"/>
              <a:t>Exercise: Put them in order yourselves.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animEffect transition="in" filter="blinds(horizontal)">
                                      <p:cBhvr>
                                        <p:cTn id="7" dur="500"/>
                                        <p:tgtEl>
                                          <p:spTgt spid="522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228">
                                            <p:txEl>
                                              <p:pRg st="1" end="1"/>
                                            </p:txEl>
                                          </p:spTgt>
                                        </p:tgtEl>
                                        <p:attrNameLst>
                                          <p:attrName>style.visibility</p:attrName>
                                        </p:attrNameLst>
                                      </p:cBhvr>
                                      <p:to>
                                        <p:strVal val="visible"/>
                                      </p:to>
                                    </p:set>
                                    <p:animEffect transition="in" filter="blinds(horizontal)">
                                      <p:cBhvr>
                                        <p:cTn id="12" dur="500"/>
                                        <p:tgtEl>
                                          <p:spTgt spid="522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228">
                                            <p:txEl>
                                              <p:pRg st="2" end="2"/>
                                            </p:txEl>
                                          </p:spTgt>
                                        </p:tgtEl>
                                        <p:attrNameLst>
                                          <p:attrName>style.visibility</p:attrName>
                                        </p:attrNameLst>
                                      </p:cBhvr>
                                      <p:to>
                                        <p:strVal val="visible"/>
                                      </p:to>
                                    </p:set>
                                    <p:animEffect transition="in" filter="blinds(horizontal)">
                                      <p:cBhvr>
                                        <p:cTn id="17" dur="500"/>
                                        <p:tgtEl>
                                          <p:spTgt spid="522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2228">
                                            <p:txEl>
                                              <p:pRg st="3" end="3"/>
                                            </p:txEl>
                                          </p:spTgt>
                                        </p:tgtEl>
                                        <p:attrNameLst>
                                          <p:attrName>style.visibility</p:attrName>
                                        </p:attrNameLst>
                                      </p:cBhvr>
                                      <p:to>
                                        <p:strVal val="visible"/>
                                      </p:to>
                                    </p:set>
                                    <p:animEffect transition="in" filter="blinds(horizontal)">
                                      <p:cBhvr>
                                        <p:cTn id="22" dur="500"/>
                                        <p:tgtEl>
                                          <p:spTgt spid="522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2228">
                                            <p:txEl>
                                              <p:pRg st="4" end="4"/>
                                            </p:txEl>
                                          </p:spTgt>
                                        </p:tgtEl>
                                        <p:attrNameLst>
                                          <p:attrName>style.visibility</p:attrName>
                                        </p:attrNameLst>
                                      </p:cBhvr>
                                      <p:to>
                                        <p:strVal val="visible"/>
                                      </p:to>
                                    </p:set>
                                    <p:animEffect transition="in" filter="blinds(horizontal)">
                                      <p:cBhvr>
                                        <p:cTn id="27" dur="500"/>
                                        <p:tgtEl>
                                          <p:spTgt spid="522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2228">
                                            <p:txEl>
                                              <p:pRg st="5" end="5"/>
                                            </p:txEl>
                                          </p:spTgt>
                                        </p:tgtEl>
                                        <p:attrNameLst>
                                          <p:attrName>style.visibility</p:attrName>
                                        </p:attrNameLst>
                                      </p:cBhvr>
                                      <p:to>
                                        <p:strVal val="visible"/>
                                      </p:to>
                                    </p:set>
                                    <p:animEffect transition="in" filter="blinds(horizontal)">
                                      <p:cBhvr>
                                        <p:cTn id="32" dur="500"/>
                                        <p:tgtEl>
                                          <p:spTgt spid="5222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2228">
                                            <p:txEl>
                                              <p:pRg st="6" end="6"/>
                                            </p:txEl>
                                          </p:spTgt>
                                        </p:tgtEl>
                                        <p:attrNameLst>
                                          <p:attrName>style.visibility</p:attrName>
                                        </p:attrNameLst>
                                      </p:cBhvr>
                                      <p:to>
                                        <p:strVal val="visible"/>
                                      </p:to>
                                    </p:set>
                                    <p:animEffect transition="in" filter="blinds(horizontal)">
                                      <p:cBhvr>
                                        <p:cTn id="37" dur="500"/>
                                        <p:tgtEl>
                                          <p:spTgt spid="522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r>
              <a:rPr lang="en-US" smtClean="0"/>
              <a:t>Phenomena of the Crucifixion</a:t>
            </a:r>
          </a:p>
        </p:txBody>
      </p:sp>
      <p:sp>
        <p:nvSpPr>
          <p:cNvPr id="60419" name="Rectangle 3"/>
          <p:cNvSpPr>
            <a:spLocks noGrp="1"/>
          </p:cNvSpPr>
          <p:nvPr>
            <p:ph type="body" idx="1"/>
          </p:nvPr>
        </p:nvSpPr>
        <p:spPr/>
        <p:txBody>
          <a:bodyPr/>
          <a:lstStyle/>
          <a:p>
            <a:r>
              <a:rPr lang="en-US" smtClean="0"/>
              <a:t>Temple Veil</a:t>
            </a:r>
          </a:p>
          <a:p>
            <a:r>
              <a:rPr lang="en-US" smtClean="0"/>
              <a:t>Dead Raised</a:t>
            </a:r>
          </a:p>
          <a:p>
            <a:r>
              <a:rPr lang="en-US" smtClean="0"/>
              <a:t>Eclipse</a:t>
            </a:r>
          </a:p>
          <a:p>
            <a:r>
              <a:rPr lang="en-US" smtClean="0"/>
              <a:t>Earthquake</a:t>
            </a:r>
          </a:p>
          <a:p>
            <a:r>
              <a:rPr lang="en-US" smtClean="0"/>
              <a:t>The Centurion’s Response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p:txBody>
          <a:bodyPr/>
          <a:lstStyle/>
          <a:p>
            <a:r>
              <a:rPr lang="en-US" smtClean="0"/>
              <a:t>Earthquake</a:t>
            </a:r>
          </a:p>
        </p:txBody>
      </p:sp>
      <p:sp>
        <p:nvSpPr>
          <p:cNvPr id="62467" name="Rectangle 3"/>
          <p:cNvSpPr>
            <a:spLocks noGrp="1"/>
          </p:cNvSpPr>
          <p:nvPr>
            <p:ph type="body" idx="1"/>
          </p:nvPr>
        </p:nvSpPr>
        <p:spPr/>
        <p:txBody>
          <a:bodyPr/>
          <a:lstStyle/>
          <a:p>
            <a:pPr>
              <a:lnSpc>
                <a:spcPct val="90000"/>
              </a:lnSpc>
            </a:pPr>
            <a:r>
              <a:rPr lang="en-US" sz="2200" smtClean="0"/>
              <a:t>A prophecy in the </a:t>
            </a:r>
            <a:r>
              <a:rPr lang="en-US" sz="2200" smtClean="0">
                <a:hlinkClick r:id="rId2" tooltip="Book of Amos"/>
              </a:rPr>
              <a:t>Book of Amos</a:t>
            </a:r>
            <a:r>
              <a:rPr lang="en-US" sz="2200" smtClean="0"/>
              <a:t> predicts an earthquake during which the sun will set at midday:</a:t>
            </a:r>
          </a:p>
          <a:p>
            <a:pPr lvl="1">
              <a:lnSpc>
                <a:spcPct val="90000"/>
              </a:lnSpc>
            </a:pPr>
            <a:r>
              <a:rPr lang="en-US" sz="2000" smtClean="0"/>
              <a:t>Shall not the land tremble on this account, and everyone mourn who lives in it, and all of it rise like the Nile, and be tossed about and sink again, like the Nile of Egypt? On that day, says the Lord God, I will make the sun go down at noon, and darken the earth in broad daylight. —</a:t>
            </a:r>
            <a:r>
              <a:rPr lang="en-US" sz="2000" smtClean="0">
                <a:hlinkClick r:id="rId3" tooltip="http://php.ug.cs.usyd.edu.au/~jnot4610/bibref.php?book=%20Amos&amp;verse=8:8-9&amp;src=NRSV"/>
              </a:rPr>
              <a:t>Amos 8:8-9</a:t>
            </a:r>
            <a:r>
              <a:rPr lang="en-US" sz="2000" smtClean="0"/>
              <a:t> (</a:t>
            </a:r>
            <a:r>
              <a:rPr lang="en-US" sz="2000" smtClean="0">
                <a:hlinkClick r:id="rId4" tooltip="NRSV"/>
              </a:rPr>
              <a:t>NRSV</a:t>
            </a:r>
            <a:r>
              <a:rPr lang="en-US" sz="2000" smtClean="0"/>
              <a:t>)</a:t>
            </a:r>
          </a:p>
          <a:p>
            <a:pPr>
              <a:lnSpc>
                <a:spcPct val="90000"/>
              </a:lnSpc>
            </a:pPr>
            <a:r>
              <a:rPr lang="en-US" sz="2200" smtClean="0"/>
              <a:t>This was written during the reign of King </a:t>
            </a:r>
            <a:r>
              <a:rPr lang="en-US" sz="2200" smtClean="0">
                <a:hlinkClick r:id="rId5" tooltip="Uzziah of Judah"/>
              </a:rPr>
              <a:t>Uzziah of Judah</a:t>
            </a:r>
            <a:r>
              <a:rPr lang="en-US" sz="2200" smtClean="0"/>
              <a:t>, seven centuries before Jesus. According to the beginning of the Book of Amos, an earthquake took place two years later; this was taken as a fulfillment of the prophecy. (</a:t>
            </a:r>
            <a:r>
              <a:rPr lang="en-US" sz="2200" smtClean="0">
                <a:hlinkClick r:id="rId6" tooltip="http://php.ug.cs.usyd.edu.au/~jnot4610/bibref.php?book=%20Amos&amp;verse=1:1&amp;src=NRSV"/>
              </a:rPr>
              <a:t>Amos 1:1</a:t>
            </a:r>
            <a:r>
              <a:rPr lang="en-US" sz="2200" smtClean="0"/>
              <a:t>) The earthquake is referred to in the later </a:t>
            </a:r>
            <a:r>
              <a:rPr lang="en-US" sz="2200" smtClean="0">
                <a:hlinkClick r:id="rId7" tooltip="Book of Zechariah"/>
              </a:rPr>
              <a:t>Book of Zechariah</a:t>
            </a:r>
            <a:r>
              <a:rPr lang="en-US" sz="2200" smtClean="0"/>
              <a:t> (</a:t>
            </a:r>
            <a:r>
              <a:rPr lang="en-US" sz="2200" smtClean="0">
                <a:hlinkClick r:id="rId8" tooltip="http://php.ug.cs.usyd.edu.au/~jnot4610/bibref.php?book=%20Zechariah&amp;verse=14:5&amp;src=NRSV"/>
              </a:rPr>
              <a:t>Zechariah 14:5</a:t>
            </a:r>
            <a:r>
              <a:rPr lang="en-US" sz="2200" smtClean="0"/>
              <a:t>), and archaeological evidence confirms it took place.</a:t>
            </a:r>
            <a:r>
              <a:rPr lang="en-US" sz="2200" smtClean="0">
                <a:hlinkClick r:id="" action="ppaction://noaction"/>
              </a:rPr>
              <a:t>[1]</a:t>
            </a:r>
            <a:endParaRPr lang="en-US" sz="2200" smtClean="0"/>
          </a:p>
          <a:p>
            <a:pPr>
              <a:lnSpc>
                <a:spcPct val="90000"/>
              </a:lnSpc>
            </a:pPr>
            <a:r>
              <a:rPr lang="en-US" sz="2200" smtClean="0"/>
              <a:t>The reference to darkness during daylight has been interpreted by some as a prophecy of the crucifixion darkness:</a:t>
            </a:r>
            <a:r>
              <a:rPr lang="en-US" sz="2200" smtClean="0">
                <a:hlinkClick r:id="" action="ppaction://noaction"/>
              </a:rPr>
              <a:t>[2]</a:t>
            </a:r>
            <a:r>
              <a:rPr lang="en-US" sz="2200" smtClean="0">
                <a:hlinkClick r:id="" action="ppaction://noaction"/>
              </a:rPr>
              <a:t>[3]</a:t>
            </a:r>
            <a:endParaRPr lang="en-US" sz="22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r>
              <a:rPr lang="en-US" smtClean="0"/>
              <a:t>Crucifixion Eclipse</a:t>
            </a:r>
          </a:p>
        </p:txBody>
      </p:sp>
      <p:sp>
        <p:nvSpPr>
          <p:cNvPr id="61443" name="Rectangle 3"/>
          <p:cNvSpPr>
            <a:spLocks noGrp="1"/>
          </p:cNvSpPr>
          <p:nvPr>
            <p:ph type="body" idx="1"/>
          </p:nvPr>
        </p:nvSpPr>
        <p:spPr/>
        <p:txBody>
          <a:bodyPr/>
          <a:lstStyle/>
          <a:p>
            <a:pPr>
              <a:lnSpc>
                <a:spcPct val="80000"/>
              </a:lnSpc>
              <a:buFont typeface="Wingdings 2" pitchFamily="18" charset="2"/>
              <a:buNone/>
            </a:pPr>
            <a:r>
              <a:rPr lang="en-US" sz="1900" smtClean="0"/>
              <a:t>In the biblical narrative, while Jesus is hanging on the cross, the sky is "darkened for 3 hours," from the sixth to the ninth hour (noon to mid-afternoon). Both Roman orator </a:t>
            </a:r>
            <a:r>
              <a:rPr lang="en-US" sz="1900" smtClean="0">
                <a:hlinkClick r:id="rId2" tooltip="Julius Africanus"/>
              </a:rPr>
              <a:t>Julius Africanus</a:t>
            </a:r>
            <a:r>
              <a:rPr lang="en-US" sz="1900" smtClean="0"/>
              <a:t> and Christian theologian </a:t>
            </a:r>
            <a:r>
              <a:rPr lang="en-US" sz="1900" smtClean="0">
                <a:hlinkClick r:id="rId3" tooltip="Origen"/>
              </a:rPr>
              <a:t>Origen</a:t>
            </a:r>
            <a:r>
              <a:rPr lang="en-US" sz="1900" smtClean="0"/>
              <a:t> refer to Greek historian </a:t>
            </a:r>
            <a:r>
              <a:rPr lang="en-US" sz="1900" smtClean="0">
                <a:hlinkClick r:id="rId4" tooltip="Phlegon of Tralles"/>
              </a:rPr>
              <a:t>Phlegon</a:t>
            </a:r>
            <a:r>
              <a:rPr lang="en-US" sz="1900" smtClean="0"/>
              <a:t> as having written "with regard to the eclipse in the time of Tiberius Caesar, in whose reign Jesus appears to have been crucified, and the great earthquakes which then took place"</a:t>
            </a:r>
            <a:r>
              <a:rPr lang="en-US" sz="1900" smtClean="0">
                <a:hlinkClick r:id="" action="ppaction://noaction"/>
              </a:rPr>
              <a:t>[66]</a:t>
            </a:r>
            <a:r>
              <a:rPr lang="en-US" sz="1900" smtClean="0"/>
              <a:t> Julius Africanus further refers to the writings of historian </a:t>
            </a:r>
            <a:r>
              <a:rPr lang="en-US" sz="1900" smtClean="0">
                <a:hlinkClick r:id="rId5" tooltip="Thallus (historian)"/>
              </a:rPr>
              <a:t>Thallus</a:t>
            </a:r>
            <a:r>
              <a:rPr lang="en-US" sz="1900" smtClean="0"/>
              <a:t> when ruling out the possibility of a solar eclipse: "This darkness Thallus, in the third book of his History, calls, as appears to me without reason, an eclipse of the sun. For the Hebrews celebrate the passover on the 14th day according to the moon, and the passion of our Saviour falls on the day before the passover; but an eclipse of the sun takes place only when the moon comes under the sun."</a:t>
            </a:r>
            <a:r>
              <a:rPr lang="en-US" sz="1900" smtClean="0">
                <a:hlinkClick r:id="" action="ppaction://noaction"/>
              </a:rPr>
              <a:t>[67]</a:t>
            </a:r>
            <a:r>
              <a:rPr lang="en-US" sz="1900" smtClean="0"/>
              <a:t> A solar eclipse concurrent with a full moon is a scientific impossibility. </a:t>
            </a:r>
            <a:r>
              <a:rPr lang="en-US" sz="1900" smtClean="0">
                <a:hlinkClick r:id="rId6" tooltip="Diogenes Laërtius"/>
              </a:rPr>
              <a:t>Diogenes</a:t>
            </a:r>
            <a:r>
              <a:rPr lang="en-US" sz="1900" smtClean="0"/>
              <a:t> is said to have commented "Either the Deity Himself suffers at this moment, or sympathizes with one who does."</a:t>
            </a:r>
            <a:r>
              <a:rPr lang="en-US" sz="1900" smtClean="0">
                <a:hlinkClick r:id="" action="ppaction://noaction"/>
              </a:rPr>
              <a:t>[68]</a:t>
            </a:r>
            <a:r>
              <a:rPr lang="en-US" sz="1900" smtClean="0"/>
              <a:t> Christian apologist </a:t>
            </a:r>
            <a:r>
              <a:rPr lang="en-US" sz="1900" smtClean="0">
                <a:hlinkClick r:id="rId7" tooltip="Tertullian"/>
              </a:rPr>
              <a:t>Tertullian</a:t>
            </a:r>
            <a:r>
              <a:rPr lang="en-US" sz="1900" smtClean="0"/>
              <a:t> wrote "In the same hour, too, the light of day was withdrawn, when the sun at the very time was in his meridian blaze. Those who were not aware that this had been predicted about Christ, no doubt thought it an eclipse. You yourselves have the account of the world-portent still in your archives."</a:t>
            </a:r>
            <a:r>
              <a:rPr lang="en-US" sz="1900" smtClean="0">
                <a:hlinkClick r:id="" action="ppaction://noaction"/>
              </a:rPr>
              <a:t>[69]</a:t>
            </a:r>
            <a:r>
              <a:rPr lang="en-US" sz="1900" smtClean="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endParaRPr lang="en-US" smtClean="0"/>
          </a:p>
        </p:txBody>
      </p:sp>
      <p:sp>
        <p:nvSpPr>
          <p:cNvPr id="54274" name="Content Placeholder 2"/>
          <p:cNvSpPr>
            <a:spLocks noGrp="1"/>
          </p:cNvSpPr>
          <p:nvPr>
            <p:ph sz="quarter" idx="1"/>
          </p:nvPr>
        </p:nvSpPr>
        <p:spPr/>
        <p:txBody>
          <a:bodyPr/>
          <a:lstStyle/>
          <a:p>
            <a:pPr eaLnBrk="1" hangingPunct="1"/>
            <a:endParaRPr lang="en-US" smtClean="0"/>
          </a:p>
        </p:txBody>
      </p:sp>
      <p:pic>
        <p:nvPicPr>
          <p:cNvPr id="54275" name="Picture 2"/>
          <p:cNvPicPr>
            <a:picLocks noChangeAspect="1" noChangeArrowheads="1"/>
          </p:cNvPicPr>
          <p:nvPr/>
        </p:nvPicPr>
        <p:blipFill>
          <a:blip r:embed="rId2"/>
          <a:srcRect/>
          <a:stretch>
            <a:fillRect/>
          </a:stretch>
        </p:blipFill>
        <p:spPr bwMode="auto">
          <a:xfrm>
            <a:off x="228600" y="-866775"/>
            <a:ext cx="8623300" cy="77247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t>Why?</a:t>
            </a:r>
          </a:p>
        </p:txBody>
      </p:sp>
      <p:sp>
        <p:nvSpPr>
          <p:cNvPr id="55298" name="Content Placeholder 2"/>
          <p:cNvSpPr>
            <a:spLocks noGrp="1"/>
          </p:cNvSpPr>
          <p:nvPr>
            <p:ph sz="quarter" idx="1"/>
          </p:nvPr>
        </p:nvSpPr>
        <p:spPr/>
        <p:txBody>
          <a:bodyPr/>
          <a:lstStyle/>
          <a:p>
            <a:pPr eaLnBrk="1" hangingPunct="1"/>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endParaRPr lang="en-US" smtClean="0"/>
          </a:p>
        </p:txBody>
      </p:sp>
      <p:sp>
        <p:nvSpPr>
          <p:cNvPr id="28674" name="Content Placeholder 2"/>
          <p:cNvSpPr>
            <a:spLocks noGrp="1"/>
          </p:cNvSpPr>
          <p:nvPr>
            <p:ph sz="quarter" idx="1"/>
          </p:nvPr>
        </p:nvSpPr>
        <p:spPr/>
        <p:txBody>
          <a:bodyPr/>
          <a:lstStyle/>
          <a:p>
            <a:pPr eaLnBrk="1" hangingPunct="1"/>
            <a:endParaRPr lang="en-US" smtClean="0"/>
          </a:p>
        </p:txBody>
      </p:sp>
      <p:pic>
        <p:nvPicPr>
          <p:cNvPr id="28675" name="Picture 2" descr="C:\Users\Hiatts\Pictures\My Scans\scans-124.jpg"/>
          <p:cNvPicPr>
            <a:picLocks noChangeAspect="1" noChangeArrowheads="1"/>
          </p:cNvPicPr>
          <p:nvPr/>
        </p:nvPicPr>
        <p:blipFill>
          <a:blip r:embed="rId2"/>
          <a:srcRect/>
          <a:stretch>
            <a:fillRect/>
          </a:stretch>
        </p:blipFill>
        <p:spPr bwMode="auto">
          <a:xfrm>
            <a:off x="390525" y="152400"/>
            <a:ext cx="4257675" cy="6451600"/>
          </a:xfrm>
          <a:prstGeom prst="rect">
            <a:avLst/>
          </a:prstGeom>
          <a:noFill/>
          <a:ln w="9525">
            <a:noFill/>
            <a:miter lim="800000"/>
            <a:headEnd/>
            <a:tailEnd/>
          </a:ln>
        </p:spPr>
      </p:pic>
      <p:pic>
        <p:nvPicPr>
          <p:cNvPr id="28676" name="Picture 3" descr="C:\Users\Hiatts\Pictures\My Scans\scans-125.jpg"/>
          <p:cNvPicPr>
            <a:picLocks noChangeAspect="1" noChangeArrowheads="1"/>
          </p:cNvPicPr>
          <p:nvPr/>
        </p:nvPicPr>
        <p:blipFill>
          <a:blip r:embed="rId3"/>
          <a:srcRect/>
          <a:stretch>
            <a:fillRect/>
          </a:stretch>
        </p:blipFill>
        <p:spPr bwMode="auto">
          <a:xfrm>
            <a:off x="4648200" y="304800"/>
            <a:ext cx="4133850" cy="62658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371600"/>
            <a:ext cx="8153400" cy="3416320"/>
          </a:xfrm>
          <a:prstGeom prst="rect">
            <a:avLst/>
          </a:prstGeom>
          <a:noFill/>
        </p:spPr>
        <p:txBody>
          <a:bodyPr>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The death, burial, and resurrection of Jesus is THE central event of the Bible, history, and life.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C:\Users\Hiatts\Documents\Downloads\jesus-palm16.jpg"/>
          <p:cNvPicPr>
            <a:picLocks noGrp="1" noChangeAspect="1" noChangeArrowheads="1"/>
          </p:cNvPicPr>
          <p:nvPr>
            <p:ph sz="quarter" idx="1"/>
          </p:nvPr>
        </p:nvPicPr>
        <p:blipFill>
          <a:blip r:embed="rId2"/>
          <a:srcRect/>
          <a:stretch>
            <a:fillRect/>
          </a:stretch>
        </p:blipFill>
        <p:spPr>
          <a:xfrm>
            <a:off x="1828800" y="304800"/>
            <a:ext cx="5475288" cy="62738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endParaRPr lang="en-US" smtClean="0"/>
          </a:p>
        </p:txBody>
      </p:sp>
      <p:sp>
        <p:nvSpPr>
          <p:cNvPr id="31746" name="Content Placeholder 2"/>
          <p:cNvSpPr>
            <a:spLocks noGrp="1"/>
          </p:cNvSpPr>
          <p:nvPr>
            <p:ph sz="quarter" idx="1"/>
          </p:nvPr>
        </p:nvSpPr>
        <p:spPr/>
        <p:txBody>
          <a:bodyPr/>
          <a:lstStyle/>
          <a:p>
            <a:pPr eaLnBrk="1" hangingPunct="1"/>
            <a:endParaRPr lang="en-US" smtClean="0"/>
          </a:p>
        </p:txBody>
      </p:sp>
      <p:pic>
        <p:nvPicPr>
          <p:cNvPr id="31747" name="Picture 3" descr="C:\Users\Hiatts\Documents\Downloads\ederle_parade_nywts_wili_high_res.jpg"/>
          <p:cNvPicPr>
            <a:picLocks noChangeAspect="1" noChangeArrowheads="1"/>
          </p:cNvPicPr>
          <p:nvPr/>
        </p:nvPicPr>
        <p:blipFill>
          <a:blip r:embed="rId2"/>
          <a:srcRect/>
          <a:stretch>
            <a:fillRect/>
          </a:stretch>
        </p:blipFill>
        <p:spPr bwMode="auto">
          <a:xfrm>
            <a:off x="1660525" y="152400"/>
            <a:ext cx="5822950" cy="6553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3"/>
          <p:cNvSpPr>
            <a:spLocks noChangeArrowheads="1"/>
          </p:cNvSpPr>
          <p:nvPr/>
        </p:nvSpPr>
        <p:spPr bwMode="auto">
          <a:xfrm>
            <a:off x="0" y="1676400"/>
            <a:ext cx="9144000" cy="4953000"/>
          </a:xfrm>
          <a:prstGeom prst="rect">
            <a:avLst/>
          </a:prstGeom>
          <a:solidFill>
            <a:schemeClr val="folHlink">
              <a:alpha val="50195"/>
            </a:schemeClr>
          </a:solidFill>
          <a:ln w="9525">
            <a:solidFill>
              <a:schemeClr val="folHlink"/>
            </a:solidFill>
            <a:miter lim="800000"/>
            <a:headEnd/>
            <a:tailEnd/>
          </a:ln>
        </p:spPr>
        <p:txBody>
          <a:bodyPr wrap="none" anchor="ctr"/>
          <a:lstStyle/>
          <a:p>
            <a:endParaRPr lang="en-US" sz="2400">
              <a:solidFill>
                <a:srgbClr val="000000"/>
              </a:solidFill>
              <a:latin typeface="Times New Roman" pitchFamily="18" charset="0"/>
            </a:endParaRPr>
          </a:p>
        </p:txBody>
      </p:sp>
      <p:sp>
        <p:nvSpPr>
          <p:cNvPr id="32770" name="Rectangle 2"/>
          <p:cNvSpPr>
            <a:spLocks noGrp="1" noChangeArrowheads="1"/>
          </p:cNvSpPr>
          <p:nvPr>
            <p:ph type="title"/>
          </p:nvPr>
        </p:nvSpPr>
        <p:spPr>
          <a:xfrm>
            <a:off x="685800" y="228600"/>
            <a:ext cx="7772400" cy="1143000"/>
          </a:xfrm>
        </p:spPr>
        <p:txBody>
          <a:bodyPr/>
          <a:lstStyle/>
          <a:p>
            <a:pPr eaLnBrk="1" hangingPunct="1"/>
            <a:r>
              <a:rPr lang="en-GB" b="1" smtClean="0">
                <a:solidFill>
                  <a:srgbClr val="0000CC"/>
                </a:solidFill>
              </a:rPr>
              <a:t>Structure and timeline </a:t>
            </a:r>
            <a:br>
              <a:rPr lang="en-GB" b="1" smtClean="0">
                <a:solidFill>
                  <a:srgbClr val="0000CC"/>
                </a:solidFill>
              </a:rPr>
            </a:br>
            <a:r>
              <a:rPr lang="en-GB" b="1" smtClean="0">
                <a:solidFill>
                  <a:srgbClr val="0000CC"/>
                </a:solidFill>
              </a:rPr>
              <a:t>of Mark’s Gospel</a:t>
            </a:r>
          </a:p>
        </p:txBody>
      </p:sp>
      <p:sp>
        <p:nvSpPr>
          <p:cNvPr id="32771" name="Line 3"/>
          <p:cNvSpPr>
            <a:spLocks noChangeShapeType="1"/>
          </p:cNvSpPr>
          <p:nvPr/>
        </p:nvSpPr>
        <p:spPr bwMode="auto">
          <a:xfrm flipH="1">
            <a:off x="76200" y="2184400"/>
            <a:ext cx="2133600" cy="0"/>
          </a:xfrm>
          <a:prstGeom prst="line">
            <a:avLst/>
          </a:prstGeom>
          <a:noFill/>
          <a:ln w="31750">
            <a:solidFill>
              <a:schemeClr val="tx1"/>
            </a:solidFill>
            <a:round/>
            <a:headEnd/>
            <a:tailEnd type="triangle" w="med" len="med"/>
          </a:ln>
        </p:spPr>
        <p:txBody>
          <a:bodyPr/>
          <a:lstStyle/>
          <a:p>
            <a:endParaRPr lang="en-US"/>
          </a:p>
        </p:txBody>
      </p:sp>
      <p:sp>
        <p:nvSpPr>
          <p:cNvPr id="32772" name="Line 4"/>
          <p:cNvSpPr>
            <a:spLocks noChangeShapeType="1"/>
          </p:cNvSpPr>
          <p:nvPr/>
        </p:nvSpPr>
        <p:spPr bwMode="auto">
          <a:xfrm>
            <a:off x="3886200" y="2184400"/>
            <a:ext cx="1371600" cy="0"/>
          </a:xfrm>
          <a:prstGeom prst="line">
            <a:avLst/>
          </a:prstGeom>
          <a:noFill/>
          <a:ln w="31750">
            <a:solidFill>
              <a:schemeClr val="tx1"/>
            </a:solidFill>
            <a:round/>
            <a:headEnd/>
            <a:tailEnd type="triangle" w="med" len="med"/>
          </a:ln>
        </p:spPr>
        <p:txBody>
          <a:bodyPr/>
          <a:lstStyle/>
          <a:p>
            <a:endParaRPr lang="en-US"/>
          </a:p>
        </p:txBody>
      </p:sp>
      <p:sp>
        <p:nvSpPr>
          <p:cNvPr id="32773" name="Line 5"/>
          <p:cNvSpPr>
            <a:spLocks noChangeShapeType="1"/>
          </p:cNvSpPr>
          <p:nvPr/>
        </p:nvSpPr>
        <p:spPr bwMode="auto">
          <a:xfrm flipH="1">
            <a:off x="5562600" y="2184400"/>
            <a:ext cx="838200" cy="0"/>
          </a:xfrm>
          <a:prstGeom prst="line">
            <a:avLst/>
          </a:prstGeom>
          <a:noFill/>
          <a:ln w="31750">
            <a:solidFill>
              <a:schemeClr val="tx1"/>
            </a:solidFill>
            <a:round/>
            <a:headEnd/>
            <a:tailEnd type="triangle" w="med" len="med"/>
          </a:ln>
        </p:spPr>
        <p:txBody>
          <a:bodyPr/>
          <a:lstStyle/>
          <a:p>
            <a:endParaRPr lang="en-US"/>
          </a:p>
        </p:txBody>
      </p:sp>
      <p:sp>
        <p:nvSpPr>
          <p:cNvPr id="32774" name="Line 6"/>
          <p:cNvSpPr>
            <a:spLocks noChangeShapeType="1"/>
          </p:cNvSpPr>
          <p:nvPr/>
        </p:nvSpPr>
        <p:spPr bwMode="auto">
          <a:xfrm>
            <a:off x="8077200" y="2184400"/>
            <a:ext cx="838200" cy="0"/>
          </a:xfrm>
          <a:prstGeom prst="line">
            <a:avLst/>
          </a:prstGeom>
          <a:noFill/>
          <a:ln w="31750">
            <a:solidFill>
              <a:schemeClr val="tx1"/>
            </a:solidFill>
            <a:round/>
            <a:headEnd/>
            <a:tailEnd type="triangle" w="med" len="med"/>
          </a:ln>
        </p:spPr>
        <p:txBody>
          <a:bodyPr/>
          <a:lstStyle/>
          <a:p>
            <a:endParaRPr lang="en-US"/>
          </a:p>
        </p:txBody>
      </p:sp>
      <p:sp>
        <p:nvSpPr>
          <p:cNvPr id="32775" name="Line 7"/>
          <p:cNvSpPr>
            <a:spLocks noChangeShapeType="1"/>
          </p:cNvSpPr>
          <p:nvPr/>
        </p:nvSpPr>
        <p:spPr bwMode="auto">
          <a:xfrm>
            <a:off x="5410200" y="2336800"/>
            <a:ext cx="0" cy="4216400"/>
          </a:xfrm>
          <a:prstGeom prst="line">
            <a:avLst/>
          </a:prstGeom>
          <a:noFill/>
          <a:ln w="38100">
            <a:solidFill>
              <a:schemeClr val="tx1"/>
            </a:solidFill>
            <a:prstDash val="sysDot"/>
            <a:round/>
            <a:headEnd/>
            <a:tailEnd/>
          </a:ln>
        </p:spPr>
        <p:txBody>
          <a:bodyPr/>
          <a:lstStyle/>
          <a:p>
            <a:endParaRPr lang="en-US"/>
          </a:p>
        </p:txBody>
      </p:sp>
      <p:sp>
        <p:nvSpPr>
          <p:cNvPr id="32776" name="Text Box 8"/>
          <p:cNvSpPr txBox="1">
            <a:spLocks noChangeArrowheads="1"/>
          </p:cNvSpPr>
          <p:nvPr/>
        </p:nvSpPr>
        <p:spPr bwMode="auto">
          <a:xfrm>
            <a:off x="6553200" y="1905000"/>
            <a:ext cx="1579563" cy="519113"/>
          </a:xfrm>
          <a:prstGeom prst="rect">
            <a:avLst/>
          </a:prstGeom>
          <a:noFill/>
          <a:ln w="9525">
            <a:noFill/>
            <a:miter lim="800000"/>
            <a:headEnd/>
            <a:tailEnd/>
          </a:ln>
        </p:spPr>
        <p:txBody>
          <a:bodyPr wrap="none">
            <a:spAutoFit/>
          </a:bodyPr>
          <a:lstStyle/>
          <a:p>
            <a:r>
              <a:rPr lang="en-GB" sz="2800" b="1">
                <a:solidFill>
                  <a:srgbClr val="000000"/>
                </a:solidFill>
                <a:latin typeface="Times New Roman" pitchFamily="18" charset="0"/>
              </a:rPr>
              <a:t>6 months</a:t>
            </a:r>
          </a:p>
        </p:txBody>
      </p:sp>
      <p:sp>
        <p:nvSpPr>
          <p:cNvPr id="32777" name="Text Box 9"/>
          <p:cNvSpPr txBox="1">
            <a:spLocks noChangeArrowheads="1"/>
          </p:cNvSpPr>
          <p:nvPr/>
        </p:nvSpPr>
        <p:spPr bwMode="auto">
          <a:xfrm>
            <a:off x="2286000" y="1905000"/>
            <a:ext cx="1614488" cy="519113"/>
          </a:xfrm>
          <a:prstGeom prst="rect">
            <a:avLst/>
          </a:prstGeom>
          <a:noFill/>
          <a:ln w="9525">
            <a:noFill/>
            <a:miter lim="800000"/>
            <a:headEnd/>
            <a:tailEnd/>
          </a:ln>
        </p:spPr>
        <p:txBody>
          <a:bodyPr wrap="none">
            <a:spAutoFit/>
          </a:bodyPr>
          <a:lstStyle/>
          <a:p>
            <a:r>
              <a:rPr lang="en-GB" sz="2800" b="1">
                <a:solidFill>
                  <a:srgbClr val="000000"/>
                </a:solidFill>
                <a:latin typeface="Times New Roman" pitchFamily="18" charset="0"/>
              </a:rPr>
              <a:t>2 ½ years</a:t>
            </a:r>
          </a:p>
        </p:txBody>
      </p:sp>
      <p:sp>
        <p:nvSpPr>
          <p:cNvPr id="32778" name="Rectangle 10"/>
          <p:cNvSpPr>
            <a:spLocks noChangeArrowheads="1"/>
          </p:cNvSpPr>
          <p:nvPr/>
        </p:nvSpPr>
        <p:spPr bwMode="auto">
          <a:xfrm>
            <a:off x="152400" y="2870200"/>
            <a:ext cx="5105400" cy="1066800"/>
          </a:xfrm>
          <a:prstGeom prst="rect">
            <a:avLst/>
          </a:prstGeom>
          <a:solidFill>
            <a:srgbClr val="000080"/>
          </a:solidFill>
          <a:ln w="9525">
            <a:solidFill>
              <a:schemeClr val="tx1"/>
            </a:solidFill>
            <a:miter lim="800000"/>
            <a:headEnd/>
            <a:tailEnd/>
          </a:ln>
        </p:spPr>
        <p:txBody>
          <a:bodyPr wrap="none" anchor="ctr"/>
          <a:lstStyle/>
          <a:p>
            <a:pPr algn="ctr"/>
            <a:r>
              <a:rPr lang="en-GB" sz="2800" b="1">
                <a:solidFill>
                  <a:srgbClr val="FFFFFF"/>
                </a:solidFill>
                <a:latin typeface="Times New Roman" pitchFamily="18" charset="0"/>
              </a:rPr>
              <a:t>Galilean Ministry</a:t>
            </a:r>
          </a:p>
        </p:txBody>
      </p:sp>
      <p:sp>
        <p:nvSpPr>
          <p:cNvPr id="32779" name="Rectangle 11"/>
          <p:cNvSpPr>
            <a:spLocks noChangeArrowheads="1"/>
          </p:cNvSpPr>
          <p:nvPr/>
        </p:nvSpPr>
        <p:spPr bwMode="auto">
          <a:xfrm>
            <a:off x="5562600" y="2870200"/>
            <a:ext cx="990600" cy="1066800"/>
          </a:xfrm>
          <a:prstGeom prst="rect">
            <a:avLst/>
          </a:prstGeom>
          <a:solidFill>
            <a:srgbClr val="003300"/>
          </a:solidFill>
          <a:ln w="9525">
            <a:solidFill>
              <a:schemeClr val="tx1"/>
            </a:solidFill>
            <a:miter lim="800000"/>
            <a:headEnd/>
            <a:tailEnd/>
          </a:ln>
        </p:spPr>
        <p:txBody>
          <a:bodyPr wrap="none" anchor="ctr"/>
          <a:lstStyle/>
          <a:p>
            <a:pPr algn="ctr"/>
            <a:r>
              <a:rPr lang="en-GB" sz="2400" b="1">
                <a:solidFill>
                  <a:srgbClr val="FFFFFF"/>
                </a:solidFill>
                <a:latin typeface="Times New Roman" pitchFamily="18" charset="0"/>
              </a:rPr>
              <a:t>Perea</a:t>
            </a:r>
          </a:p>
        </p:txBody>
      </p:sp>
      <p:sp>
        <p:nvSpPr>
          <p:cNvPr id="32780" name="Rectangle 12"/>
          <p:cNvSpPr>
            <a:spLocks noChangeArrowheads="1"/>
          </p:cNvSpPr>
          <p:nvPr/>
        </p:nvSpPr>
        <p:spPr bwMode="auto">
          <a:xfrm>
            <a:off x="6858000" y="2870200"/>
            <a:ext cx="2133600" cy="1066800"/>
          </a:xfrm>
          <a:prstGeom prst="rect">
            <a:avLst/>
          </a:prstGeom>
          <a:solidFill>
            <a:srgbClr val="800000"/>
          </a:solidFill>
          <a:ln w="9525">
            <a:solidFill>
              <a:schemeClr val="tx1"/>
            </a:solidFill>
            <a:miter lim="800000"/>
            <a:headEnd/>
            <a:tailEnd/>
          </a:ln>
        </p:spPr>
        <p:txBody>
          <a:bodyPr wrap="none" anchor="ctr"/>
          <a:lstStyle/>
          <a:p>
            <a:pPr algn="ctr"/>
            <a:r>
              <a:rPr lang="en-GB" sz="2400" b="1">
                <a:solidFill>
                  <a:srgbClr val="FFFFFF"/>
                </a:solidFill>
                <a:latin typeface="Times New Roman" pitchFamily="18" charset="0"/>
              </a:rPr>
              <a:t>Judea</a:t>
            </a:r>
          </a:p>
          <a:p>
            <a:pPr algn="ctr"/>
            <a:r>
              <a:rPr lang="en-GB" sz="2400" b="1">
                <a:solidFill>
                  <a:srgbClr val="FFFFFF"/>
                </a:solidFill>
                <a:latin typeface="Times New Roman" pitchFamily="18" charset="0"/>
              </a:rPr>
              <a:t>(Jerusalem)</a:t>
            </a:r>
          </a:p>
        </p:txBody>
      </p:sp>
      <p:sp>
        <p:nvSpPr>
          <p:cNvPr id="32781" name="Line 18"/>
          <p:cNvSpPr>
            <a:spLocks noChangeShapeType="1"/>
          </p:cNvSpPr>
          <p:nvPr/>
        </p:nvSpPr>
        <p:spPr bwMode="auto">
          <a:xfrm>
            <a:off x="6705600" y="2336800"/>
            <a:ext cx="0" cy="4216400"/>
          </a:xfrm>
          <a:prstGeom prst="line">
            <a:avLst/>
          </a:prstGeom>
          <a:noFill/>
          <a:ln w="38100">
            <a:solidFill>
              <a:schemeClr val="tx1"/>
            </a:solidFill>
            <a:prstDash val="sysDot"/>
            <a:round/>
            <a:headEnd/>
            <a:tailEnd/>
          </a:ln>
        </p:spPr>
        <p:txBody>
          <a:bodyPr/>
          <a:lstStyle/>
          <a:p>
            <a:endParaRPr lang="en-US"/>
          </a:p>
        </p:txBody>
      </p:sp>
      <p:sp>
        <p:nvSpPr>
          <p:cNvPr id="32782" name="Text Box 19"/>
          <p:cNvSpPr txBox="1">
            <a:spLocks noChangeArrowheads="1"/>
          </p:cNvSpPr>
          <p:nvPr/>
        </p:nvSpPr>
        <p:spPr bwMode="auto">
          <a:xfrm>
            <a:off x="1965325" y="5729288"/>
            <a:ext cx="2151063" cy="519112"/>
          </a:xfrm>
          <a:prstGeom prst="rect">
            <a:avLst/>
          </a:prstGeom>
          <a:noFill/>
          <a:ln w="9525">
            <a:noFill/>
            <a:miter lim="800000"/>
            <a:headEnd/>
            <a:tailEnd/>
          </a:ln>
        </p:spPr>
        <p:txBody>
          <a:bodyPr wrap="none">
            <a:spAutoFit/>
          </a:bodyPr>
          <a:lstStyle/>
          <a:p>
            <a:r>
              <a:rPr lang="en-GB" sz="2800" b="1">
                <a:solidFill>
                  <a:srgbClr val="000000"/>
                </a:solidFill>
                <a:latin typeface="Times New Roman" pitchFamily="18" charset="0"/>
              </a:rPr>
              <a:t>Chapters 1-9</a:t>
            </a:r>
          </a:p>
        </p:txBody>
      </p:sp>
      <p:sp>
        <p:nvSpPr>
          <p:cNvPr id="32783" name="Text Box 20"/>
          <p:cNvSpPr txBox="1">
            <a:spLocks noChangeArrowheads="1"/>
          </p:cNvSpPr>
          <p:nvPr/>
        </p:nvSpPr>
        <p:spPr bwMode="auto">
          <a:xfrm>
            <a:off x="5562600" y="5729288"/>
            <a:ext cx="1084263" cy="519112"/>
          </a:xfrm>
          <a:prstGeom prst="rect">
            <a:avLst/>
          </a:prstGeom>
          <a:noFill/>
          <a:ln w="9525">
            <a:noFill/>
            <a:miter lim="800000"/>
            <a:headEnd/>
            <a:tailEnd/>
          </a:ln>
        </p:spPr>
        <p:txBody>
          <a:bodyPr wrap="none">
            <a:spAutoFit/>
          </a:bodyPr>
          <a:lstStyle/>
          <a:p>
            <a:r>
              <a:rPr lang="en-GB" sz="2800" b="1">
                <a:solidFill>
                  <a:srgbClr val="000000"/>
                </a:solidFill>
                <a:latin typeface="Times New Roman" pitchFamily="18" charset="0"/>
              </a:rPr>
              <a:t>Ch 10</a:t>
            </a:r>
          </a:p>
        </p:txBody>
      </p:sp>
      <p:sp>
        <p:nvSpPr>
          <p:cNvPr id="32784" name="Text Box 21"/>
          <p:cNvSpPr txBox="1">
            <a:spLocks noChangeArrowheads="1"/>
          </p:cNvSpPr>
          <p:nvPr/>
        </p:nvSpPr>
        <p:spPr bwMode="auto">
          <a:xfrm>
            <a:off x="7086600" y="5729288"/>
            <a:ext cx="1697038" cy="519112"/>
          </a:xfrm>
          <a:prstGeom prst="rect">
            <a:avLst/>
          </a:prstGeom>
          <a:noFill/>
          <a:ln w="9525">
            <a:noFill/>
            <a:miter lim="800000"/>
            <a:headEnd/>
            <a:tailEnd/>
          </a:ln>
        </p:spPr>
        <p:txBody>
          <a:bodyPr wrap="none">
            <a:spAutoFit/>
          </a:bodyPr>
          <a:lstStyle/>
          <a:p>
            <a:r>
              <a:rPr lang="en-GB" sz="2800" b="1">
                <a:solidFill>
                  <a:srgbClr val="000000"/>
                </a:solidFill>
                <a:latin typeface="Times New Roman" pitchFamily="18" charset="0"/>
              </a:rPr>
              <a:t>Chs 11-16</a:t>
            </a:r>
          </a:p>
        </p:txBody>
      </p:sp>
      <p:sp>
        <p:nvSpPr>
          <p:cNvPr id="7190" name="Text Box 22"/>
          <p:cNvSpPr txBox="1">
            <a:spLocks noChangeArrowheads="1"/>
          </p:cNvSpPr>
          <p:nvPr/>
        </p:nvSpPr>
        <p:spPr bwMode="auto">
          <a:xfrm>
            <a:off x="7467600" y="2336800"/>
            <a:ext cx="1109663" cy="488950"/>
          </a:xfrm>
          <a:prstGeom prst="rect">
            <a:avLst/>
          </a:prstGeom>
          <a:noFill/>
          <a:ln w="9525">
            <a:noFill/>
            <a:miter lim="800000"/>
            <a:headEnd/>
            <a:tailEnd/>
          </a:ln>
          <a:effectLst/>
        </p:spPr>
        <p:txBody>
          <a:bodyPr wrap="none">
            <a:spAutoFit/>
          </a:bodyPr>
          <a:lstStyle/>
          <a:p>
            <a:pPr>
              <a:defRPr/>
            </a:pPr>
            <a:r>
              <a:rPr lang="en-GB" sz="2600" b="1" i="1" u="sng">
                <a:solidFill>
                  <a:srgbClr val="000000"/>
                </a:solidFill>
                <a:effectLst>
                  <a:outerShdw blurRad="38100" dist="38100" dir="2700000" algn="tl">
                    <a:srgbClr val="C0C0C0"/>
                  </a:outerShdw>
                </a:effectLst>
                <a:latin typeface="Times New Roman" charset="0"/>
              </a:rPr>
              <a:t>1 week</a:t>
            </a:r>
          </a:p>
        </p:txBody>
      </p:sp>
      <p:sp>
        <p:nvSpPr>
          <p:cNvPr id="32786" name="Line 23"/>
          <p:cNvSpPr>
            <a:spLocks noChangeShapeType="1"/>
          </p:cNvSpPr>
          <p:nvPr/>
        </p:nvSpPr>
        <p:spPr bwMode="auto">
          <a:xfrm flipH="1">
            <a:off x="6781800" y="2641600"/>
            <a:ext cx="685800" cy="0"/>
          </a:xfrm>
          <a:prstGeom prst="line">
            <a:avLst/>
          </a:prstGeom>
          <a:noFill/>
          <a:ln w="31750">
            <a:solidFill>
              <a:schemeClr val="tx1"/>
            </a:solidFill>
            <a:round/>
            <a:headEnd/>
            <a:tailEnd type="triangle" w="med" len="med"/>
          </a:ln>
        </p:spPr>
        <p:txBody>
          <a:bodyPr/>
          <a:lstStyle/>
          <a:p>
            <a:endParaRPr lang="en-US"/>
          </a:p>
        </p:txBody>
      </p:sp>
      <p:sp>
        <p:nvSpPr>
          <p:cNvPr id="32787" name="Line 24"/>
          <p:cNvSpPr>
            <a:spLocks noChangeShapeType="1"/>
          </p:cNvSpPr>
          <p:nvPr/>
        </p:nvSpPr>
        <p:spPr bwMode="auto">
          <a:xfrm>
            <a:off x="8534400" y="2641600"/>
            <a:ext cx="381000" cy="0"/>
          </a:xfrm>
          <a:prstGeom prst="line">
            <a:avLst/>
          </a:prstGeom>
          <a:noFill/>
          <a:ln w="31750">
            <a:solidFill>
              <a:schemeClr val="tx1"/>
            </a:solidFill>
            <a:round/>
            <a:headEnd/>
            <a:tailEnd type="triangle" w="med" len="med"/>
          </a:ln>
        </p:spPr>
        <p:txBody>
          <a:bodyPr/>
          <a:lstStyle/>
          <a:p>
            <a:endParaRPr lang="en-US"/>
          </a:p>
        </p:txBody>
      </p:sp>
      <p:sp>
        <p:nvSpPr>
          <p:cNvPr id="32788" name="Line 25"/>
          <p:cNvSpPr>
            <a:spLocks noChangeShapeType="1"/>
          </p:cNvSpPr>
          <p:nvPr/>
        </p:nvSpPr>
        <p:spPr bwMode="auto">
          <a:xfrm>
            <a:off x="4191000" y="6019800"/>
            <a:ext cx="990600" cy="0"/>
          </a:xfrm>
          <a:prstGeom prst="line">
            <a:avLst/>
          </a:prstGeom>
          <a:noFill/>
          <a:ln w="31750">
            <a:solidFill>
              <a:schemeClr val="tx1"/>
            </a:solidFill>
            <a:round/>
            <a:headEnd/>
            <a:tailEnd type="triangle" w="med" len="med"/>
          </a:ln>
        </p:spPr>
        <p:txBody>
          <a:bodyPr/>
          <a:lstStyle/>
          <a:p>
            <a:endParaRPr lang="en-US"/>
          </a:p>
        </p:txBody>
      </p:sp>
      <p:sp>
        <p:nvSpPr>
          <p:cNvPr id="32789" name="Line 26"/>
          <p:cNvSpPr>
            <a:spLocks noChangeShapeType="1"/>
          </p:cNvSpPr>
          <p:nvPr/>
        </p:nvSpPr>
        <p:spPr bwMode="auto">
          <a:xfrm flipH="1">
            <a:off x="76200" y="6019800"/>
            <a:ext cx="1828800" cy="0"/>
          </a:xfrm>
          <a:prstGeom prst="line">
            <a:avLst/>
          </a:prstGeom>
          <a:noFill/>
          <a:ln w="31750">
            <a:solidFill>
              <a:schemeClr val="tx1"/>
            </a:solidFill>
            <a:round/>
            <a:headEnd/>
            <a:tailEnd type="triangle" w="med" len="med"/>
          </a:ln>
        </p:spPr>
        <p:txBody>
          <a:bodyPr/>
          <a:lstStyle/>
          <a:p>
            <a:endParaRPr lang="en-US"/>
          </a:p>
        </p:txBody>
      </p:sp>
      <p:sp>
        <p:nvSpPr>
          <p:cNvPr id="32790" name="Text Box 27"/>
          <p:cNvSpPr txBox="1">
            <a:spLocks noChangeArrowheads="1"/>
          </p:cNvSpPr>
          <p:nvPr/>
        </p:nvSpPr>
        <p:spPr bwMode="auto">
          <a:xfrm>
            <a:off x="560388" y="4318000"/>
            <a:ext cx="4773612" cy="822325"/>
          </a:xfrm>
          <a:prstGeom prst="rect">
            <a:avLst/>
          </a:prstGeom>
          <a:noFill/>
          <a:ln w="9525">
            <a:noFill/>
            <a:miter lim="800000"/>
            <a:headEnd/>
            <a:tailEnd/>
          </a:ln>
        </p:spPr>
        <p:txBody>
          <a:bodyPr wrap="none">
            <a:spAutoFit/>
          </a:bodyPr>
          <a:lstStyle/>
          <a:p>
            <a:pPr algn="ctr"/>
            <a:r>
              <a:rPr lang="en-GB" sz="2400" b="1">
                <a:solidFill>
                  <a:srgbClr val="0000CC"/>
                </a:solidFill>
                <a:latin typeface="Times New Roman" pitchFamily="18" charset="0"/>
              </a:rPr>
              <a:t>Ministry begins. Opposition starts. </a:t>
            </a:r>
          </a:p>
          <a:p>
            <a:pPr algn="ctr"/>
            <a:r>
              <a:rPr lang="en-GB" sz="2400" b="1">
                <a:solidFill>
                  <a:srgbClr val="0000CC"/>
                </a:solidFill>
                <a:latin typeface="Times New Roman" pitchFamily="18" charset="0"/>
              </a:rPr>
              <a:t>Opposition intensifies.</a:t>
            </a:r>
          </a:p>
        </p:txBody>
      </p:sp>
      <p:sp>
        <p:nvSpPr>
          <p:cNvPr id="32791" name="Text Box 28"/>
          <p:cNvSpPr txBox="1">
            <a:spLocks noChangeArrowheads="1"/>
          </p:cNvSpPr>
          <p:nvPr/>
        </p:nvSpPr>
        <p:spPr bwMode="auto">
          <a:xfrm>
            <a:off x="5578475" y="4318000"/>
            <a:ext cx="1031875" cy="822325"/>
          </a:xfrm>
          <a:prstGeom prst="rect">
            <a:avLst/>
          </a:prstGeom>
          <a:noFill/>
          <a:ln w="9525">
            <a:noFill/>
            <a:miter lim="800000"/>
            <a:headEnd/>
            <a:tailEnd/>
          </a:ln>
        </p:spPr>
        <p:txBody>
          <a:bodyPr wrap="none">
            <a:spAutoFit/>
          </a:bodyPr>
          <a:lstStyle/>
          <a:p>
            <a:pPr algn="ctr"/>
            <a:r>
              <a:rPr lang="en-GB" sz="2400" b="1" i="1">
                <a:solidFill>
                  <a:srgbClr val="008000"/>
                </a:solidFill>
                <a:latin typeface="Times New Roman" pitchFamily="18" charset="0"/>
              </a:rPr>
              <a:t>Trans-</a:t>
            </a:r>
          </a:p>
          <a:p>
            <a:pPr algn="ctr"/>
            <a:r>
              <a:rPr lang="en-GB" sz="2400" b="1" i="1">
                <a:solidFill>
                  <a:srgbClr val="008000"/>
                </a:solidFill>
                <a:latin typeface="Times New Roman" pitchFamily="18" charset="0"/>
              </a:rPr>
              <a:t>ition</a:t>
            </a:r>
          </a:p>
        </p:txBody>
      </p:sp>
      <p:sp>
        <p:nvSpPr>
          <p:cNvPr id="32792" name="Line 29"/>
          <p:cNvSpPr>
            <a:spLocks noChangeShapeType="1"/>
          </p:cNvSpPr>
          <p:nvPr/>
        </p:nvSpPr>
        <p:spPr bwMode="auto">
          <a:xfrm flipH="1">
            <a:off x="6781800" y="6019800"/>
            <a:ext cx="304800" cy="0"/>
          </a:xfrm>
          <a:prstGeom prst="line">
            <a:avLst/>
          </a:prstGeom>
          <a:noFill/>
          <a:ln w="31750">
            <a:solidFill>
              <a:schemeClr val="tx1"/>
            </a:solidFill>
            <a:round/>
            <a:headEnd/>
            <a:tailEnd type="triangle" w="med" len="med"/>
          </a:ln>
        </p:spPr>
        <p:txBody>
          <a:bodyPr/>
          <a:lstStyle/>
          <a:p>
            <a:endParaRPr lang="en-US"/>
          </a:p>
        </p:txBody>
      </p:sp>
      <p:sp>
        <p:nvSpPr>
          <p:cNvPr id="32793" name="Line 30"/>
          <p:cNvSpPr>
            <a:spLocks noChangeShapeType="1"/>
          </p:cNvSpPr>
          <p:nvPr/>
        </p:nvSpPr>
        <p:spPr bwMode="auto">
          <a:xfrm>
            <a:off x="8686800" y="6019800"/>
            <a:ext cx="228600" cy="0"/>
          </a:xfrm>
          <a:prstGeom prst="line">
            <a:avLst/>
          </a:prstGeom>
          <a:noFill/>
          <a:ln w="31750">
            <a:solidFill>
              <a:schemeClr val="tx1"/>
            </a:solidFill>
            <a:round/>
            <a:headEnd/>
            <a:tailEnd type="triangle" w="med" len="med"/>
          </a:ln>
        </p:spPr>
        <p:txBody>
          <a:bodyPr/>
          <a:lstStyle/>
          <a:p>
            <a:endParaRPr lang="en-US"/>
          </a:p>
        </p:txBody>
      </p:sp>
      <p:sp>
        <p:nvSpPr>
          <p:cNvPr id="7199" name="Text Box 31"/>
          <p:cNvSpPr txBox="1">
            <a:spLocks noChangeArrowheads="1"/>
          </p:cNvSpPr>
          <p:nvPr/>
        </p:nvSpPr>
        <p:spPr bwMode="auto">
          <a:xfrm>
            <a:off x="8305800" y="4302125"/>
            <a:ext cx="754063" cy="1006475"/>
          </a:xfrm>
          <a:prstGeom prst="rect">
            <a:avLst/>
          </a:prstGeom>
          <a:noFill/>
          <a:ln w="9525">
            <a:noFill/>
            <a:miter lim="800000"/>
            <a:headEnd/>
            <a:tailEnd/>
          </a:ln>
          <a:effectLst/>
        </p:spPr>
        <p:txBody>
          <a:bodyPr wrap="none">
            <a:spAutoFit/>
          </a:bodyPr>
          <a:lstStyle/>
          <a:p>
            <a:pPr>
              <a:defRPr/>
            </a:pPr>
            <a:r>
              <a:rPr lang="en-GB" sz="6000" b="1">
                <a:solidFill>
                  <a:srgbClr val="000080"/>
                </a:solidFill>
                <a:effectLst>
                  <a:outerShdw blurRad="38100" dist="38100" dir="2700000" algn="tl">
                    <a:srgbClr val="C0C0C0"/>
                  </a:outerShdw>
                </a:effectLst>
                <a:latin typeface="Symbol" pitchFamily="18" charset="2"/>
                <a:sym typeface="Wingdings" pitchFamily="2" charset="2"/>
              </a:rPr>
              <a:t></a:t>
            </a:r>
            <a:endParaRPr lang="en-GB" sz="6000">
              <a:solidFill>
                <a:srgbClr val="000000"/>
              </a:solidFill>
              <a:latin typeface="Times New Roman" charset="0"/>
            </a:endParaRPr>
          </a:p>
        </p:txBody>
      </p:sp>
      <p:sp>
        <p:nvSpPr>
          <p:cNvPr id="32795" name="Text Box 32"/>
          <p:cNvSpPr txBox="1">
            <a:spLocks noChangeArrowheads="1"/>
          </p:cNvSpPr>
          <p:nvPr/>
        </p:nvSpPr>
        <p:spPr bwMode="auto">
          <a:xfrm>
            <a:off x="6878638" y="4546600"/>
            <a:ext cx="1630362" cy="457200"/>
          </a:xfrm>
          <a:prstGeom prst="rect">
            <a:avLst/>
          </a:prstGeom>
          <a:noFill/>
          <a:ln w="9525">
            <a:noFill/>
            <a:miter lim="800000"/>
            <a:headEnd/>
            <a:tailEnd/>
          </a:ln>
        </p:spPr>
        <p:txBody>
          <a:bodyPr wrap="none">
            <a:spAutoFit/>
          </a:bodyPr>
          <a:lstStyle/>
          <a:p>
            <a:r>
              <a:rPr lang="en-GB" sz="2400" b="1">
                <a:solidFill>
                  <a:srgbClr val="800000"/>
                </a:solidFill>
                <a:latin typeface="Times New Roman" pitchFamily="18" charset="0"/>
              </a:rPr>
              <a:t>Holy Week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Jesus’ Attitude Towards the Cross</a:t>
            </a:r>
          </a:p>
        </p:txBody>
      </p:sp>
      <p:sp>
        <p:nvSpPr>
          <p:cNvPr id="34818" name="Content Placeholder 2"/>
          <p:cNvSpPr>
            <a:spLocks noGrp="1"/>
          </p:cNvSpPr>
          <p:nvPr>
            <p:ph sz="quarter" idx="1"/>
          </p:nvPr>
        </p:nvSpPr>
        <p:spPr/>
        <p:txBody>
          <a:bodyPr/>
          <a:lstStyle/>
          <a:p>
            <a:pPr eaLnBrk="1" hangingPunct="1">
              <a:buFont typeface="Wingdings 2" pitchFamily="18" charset="2"/>
              <a:buNone/>
            </a:pPr>
            <a:r>
              <a:rPr lang="en-US" sz="4800" smtClean="0"/>
              <a:t>Page 1443: “Now my heart is troubled. What shall I say? “Father, save me from this hour?” No! For this hour I have come…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Interesting Teachings in the Last Week</a:t>
            </a:r>
          </a:p>
        </p:txBody>
      </p:sp>
      <p:sp>
        <p:nvSpPr>
          <p:cNvPr id="3" name="Content Placeholder 2"/>
          <p:cNvSpPr>
            <a:spLocks noGrp="1"/>
          </p:cNvSpPr>
          <p:nvPr>
            <p:ph sz="quarter" idx="1"/>
          </p:nvPr>
        </p:nvSpPr>
        <p:spPr/>
        <p:txBody>
          <a:bodyPr>
            <a:normAutofit lnSpcReduction="10000"/>
          </a:bodyPr>
          <a:lstStyle/>
          <a:p>
            <a:pPr marL="274320" indent="-274320" eaLnBrk="1" fontAlgn="auto" hangingPunct="1">
              <a:spcBef>
                <a:spcPts val="580"/>
              </a:spcBef>
              <a:spcAft>
                <a:spcPts val="0"/>
              </a:spcAft>
              <a:buFont typeface="Wingdings 2"/>
              <a:buChar char=""/>
              <a:defRPr/>
            </a:pPr>
            <a:r>
              <a:rPr lang="en-US" dirty="0"/>
              <a:t>Dialogue with the Pharisees: How do you have permission to raise the dead? On the Sabbath!?! (1444)</a:t>
            </a:r>
          </a:p>
          <a:p>
            <a:pPr marL="274320" indent="-274320" eaLnBrk="1" fontAlgn="auto" hangingPunct="1">
              <a:spcBef>
                <a:spcPts val="580"/>
              </a:spcBef>
              <a:spcAft>
                <a:spcPts val="0"/>
              </a:spcAft>
              <a:buFont typeface="Wingdings 2"/>
              <a:buChar char=""/>
              <a:defRPr/>
            </a:pPr>
            <a:r>
              <a:rPr lang="en-US" dirty="0"/>
              <a:t>The Parable of the Murderous Tenants (1445)</a:t>
            </a:r>
          </a:p>
          <a:p>
            <a:pPr marL="548640" lvl="1" eaLnBrk="1" fontAlgn="auto" hangingPunct="1">
              <a:spcBef>
                <a:spcPts val="370"/>
              </a:spcBef>
              <a:spcAft>
                <a:spcPts val="0"/>
              </a:spcAft>
              <a:buFont typeface="Wingdings 2"/>
              <a:buChar char=""/>
              <a:defRPr/>
            </a:pPr>
            <a:r>
              <a:rPr lang="en-US" dirty="0"/>
              <a:t>Tuesday AM: The Crowd’s Response: “May it never be”</a:t>
            </a:r>
          </a:p>
          <a:p>
            <a:pPr marL="548640" lvl="1" eaLnBrk="1" fontAlgn="auto" hangingPunct="1">
              <a:spcBef>
                <a:spcPts val="370"/>
              </a:spcBef>
              <a:spcAft>
                <a:spcPts val="0"/>
              </a:spcAft>
              <a:buFont typeface="Wingdings 2"/>
              <a:buChar char=""/>
              <a:defRPr/>
            </a:pPr>
            <a:r>
              <a:rPr lang="en-US" dirty="0"/>
              <a:t>Thursday PM: The Crowd’s Response: “Crucify Him!”</a:t>
            </a:r>
          </a:p>
          <a:p>
            <a:pPr marL="274320" indent="-274320" eaLnBrk="1" fontAlgn="auto" hangingPunct="1">
              <a:spcBef>
                <a:spcPts val="580"/>
              </a:spcBef>
              <a:spcAft>
                <a:spcPts val="0"/>
              </a:spcAft>
              <a:buFont typeface="Wingdings 2"/>
              <a:buChar char=""/>
              <a:defRPr/>
            </a:pPr>
            <a:r>
              <a:rPr lang="en-US" dirty="0"/>
              <a:t>Jesus’ harshest condemnations of Pharisees etc</a:t>
            </a:r>
          </a:p>
          <a:p>
            <a:pPr marL="548640" lvl="1" eaLnBrk="1" fontAlgn="auto" hangingPunct="1">
              <a:spcBef>
                <a:spcPts val="370"/>
              </a:spcBef>
              <a:spcAft>
                <a:spcPts val="0"/>
              </a:spcAft>
              <a:buFont typeface="Wingdings 2"/>
              <a:buChar char=""/>
              <a:defRPr/>
            </a:pPr>
            <a:r>
              <a:rPr lang="en-US" dirty="0"/>
              <a:t>“You’re wrong because you don’t know the Scriptures or the power of God!” (1446)</a:t>
            </a:r>
          </a:p>
          <a:p>
            <a:pPr marL="548640" lvl="1" eaLnBrk="1" fontAlgn="auto" hangingPunct="1">
              <a:spcBef>
                <a:spcPts val="370"/>
              </a:spcBef>
              <a:spcAft>
                <a:spcPts val="0"/>
              </a:spcAft>
              <a:buFont typeface="Wingdings 2"/>
              <a:buChar char=""/>
              <a:defRPr/>
            </a:pPr>
            <a:r>
              <a:rPr lang="en-US" dirty="0"/>
              <a:t>The “Seven Woes” (1447-1448)</a:t>
            </a:r>
          </a:p>
          <a:p>
            <a:pPr marL="274320" indent="-274320" eaLnBrk="1" fontAlgn="auto" hangingPunct="1">
              <a:spcBef>
                <a:spcPts val="580"/>
              </a:spcBef>
              <a:spcAft>
                <a:spcPts val="0"/>
              </a:spcAft>
              <a:buFont typeface="Wingdings 2"/>
              <a:buChar char=""/>
              <a:defRPr/>
            </a:pPr>
            <a:r>
              <a:rPr lang="en-US" dirty="0"/>
              <a:t>Jesus prediction of the temple destruction…and more? (1449-1453)</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458</TotalTime>
  <Words>1274</Words>
  <Application>Microsoft Office PowerPoint</Application>
  <PresentationFormat>On-screen Show (4:3)</PresentationFormat>
  <Paragraphs>162</Paragraphs>
  <Slides>29</Slides>
  <Notes>3</Notes>
  <HiddenSlides>0</HiddenSlides>
  <MMClips>0</MMClips>
  <ScaleCrop>false</ScaleCrop>
  <HeadingPairs>
    <vt:vector size="6" baseType="variant">
      <vt:variant>
        <vt:lpstr>Fonts Used</vt:lpstr>
      </vt:variant>
      <vt:variant>
        <vt:i4>8</vt:i4>
      </vt:variant>
      <vt:variant>
        <vt:lpstr>Design Template</vt:lpstr>
      </vt:variant>
      <vt:variant>
        <vt:i4>6</vt:i4>
      </vt:variant>
      <vt:variant>
        <vt:lpstr>Slide Titles</vt:lpstr>
      </vt:variant>
      <vt:variant>
        <vt:i4>29</vt:i4>
      </vt:variant>
    </vt:vector>
  </HeadingPairs>
  <TitlesOfParts>
    <vt:vector size="43" baseType="lpstr">
      <vt:lpstr>Arial</vt:lpstr>
      <vt:lpstr>Franklin Gothic Book</vt:lpstr>
      <vt:lpstr>Perpetua</vt:lpstr>
      <vt:lpstr>Wingdings 2</vt:lpstr>
      <vt:lpstr>Calibri</vt:lpstr>
      <vt:lpstr>Times New Roman</vt:lpstr>
      <vt:lpstr>Symbol</vt:lpstr>
      <vt:lpstr>Wingdings</vt:lpstr>
      <vt:lpstr>Equity</vt:lpstr>
      <vt:lpstr>Default Design</vt:lpstr>
      <vt:lpstr>Equity</vt:lpstr>
      <vt:lpstr>Equity</vt:lpstr>
      <vt:lpstr>Equity</vt:lpstr>
      <vt:lpstr>Equity</vt:lpstr>
      <vt:lpstr>The Death and Burial of Jesus</vt:lpstr>
      <vt:lpstr>Weekend Information</vt:lpstr>
      <vt:lpstr>Slide 3</vt:lpstr>
      <vt:lpstr>Slide 4</vt:lpstr>
      <vt:lpstr>Slide 5</vt:lpstr>
      <vt:lpstr>Slide 6</vt:lpstr>
      <vt:lpstr>Structure and timeline  of Mark’s Gospel</vt:lpstr>
      <vt:lpstr>Jesus’ Attitude Towards the Cross</vt:lpstr>
      <vt:lpstr>Interesting Teachings in the Last Week</vt:lpstr>
      <vt:lpstr>Fig Tree Cursing</vt:lpstr>
      <vt:lpstr>Jesus’ Perfect Example</vt:lpstr>
      <vt:lpstr>Time Table of the Last Week</vt:lpstr>
      <vt:lpstr>Slide 13</vt:lpstr>
      <vt:lpstr>NIV Study Bible pp 1520-1521</vt:lpstr>
      <vt:lpstr>Slide 15</vt:lpstr>
      <vt:lpstr>Slide 16</vt:lpstr>
      <vt:lpstr>The Trials of Jesus (Jewish)</vt:lpstr>
      <vt:lpstr>The Trials of Jesus (Roman)</vt:lpstr>
      <vt:lpstr>Slide 19</vt:lpstr>
      <vt:lpstr>Slide 20</vt:lpstr>
      <vt:lpstr>JAMA information</vt:lpstr>
      <vt:lpstr>Prophecy</vt:lpstr>
      <vt:lpstr>The Gory Details of Crucifixion</vt:lpstr>
      <vt:lpstr>Seven Sayings of Jesus</vt:lpstr>
      <vt:lpstr>Phenomena of the Crucifixion</vt:lpstr>
      <vt:lpstr>Earthquake</vt:lpstr>
      <vt:lpstr>Crucifixion Eclipse</vt:lpstr>
      <vt:lpstr>Slide 28</vt:lpstr>
      <vt:lpstr>Why?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Death and Burial of Jesus</dc:title>
  <dc:creator>Hiatts</dc:creator>
  <cp:lastModifiedBy>Matthew Hiatt</cp:lastModifiedBy>
  <cp:revision>23</cp:revision>
  <dcterms:created xsi:type="dcterms:W3CDTF">2008-11-19T02:38:07Z</dcterms:created>
  <dcterms:modified xsi:type="dcterms:W3CDTF">2008-11-19T22:24:43Z</dcterms:modified>
</cp:coreProperties>
</file>